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6" r:id="rId3"/>
    <p:sldId id="278" r:id="rId4"/>
    <p:sldId id="282" r:id="rId5"/>
    <p:sldId id="279" r:id="rId6"/>
    <p:sldId id="288" r:id="rId7"/>
    <p:sldId id="257" r:id="rId8"/>
    <p:sldId id="259" r:id="rId9"/>
    <p:sldId id="258" r:id="rId10"/>
    <p:sldId id="260" r:id="rId11"/>
    <p:sldId id="289" r:id="rId12"/>
    <p:sldId id="263" r:id="rId13"/>
    <p:sldId id="267" r:id="rId14"/>
    <p:sldId id="268" r:id="rId15"/>
    <p:sldId id="270" r:id="rId16"/>
    <p:sldId id="269" r:id="rId17"/>
    <p:sldId id="290" r:id="rId18"/>
    <p:sldId id="271" r:id="rId19"/>
    <p:sldId id="272" r:id="rId20"/>
    <p:sldId id="275" r:id="rId21"/>
    <p:sldId id="273" r:id="rId22"/>
    <p:sldId id="274" r:id="rId23"/>
    <p:sldId id="291" r:id="rId24"/>
    <p:sldId id="292" r:id="rId25"/>
    <p:sldId id="295" r:id="rId26"/>
    <p:sldId id="294" r:id="rId27"/>
    <p:sldId id="293" r:id="rId28"/>
    <p:sldId id="283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65" autoAdjust="0"/>
    <p:restoredTop sz="94660"/>
  </p:normalViewPr>
  <p:slideViewPr>
    <p:cSldViewPr snapToGrid="0">
      <p:cViewPr>
        <p:scale>
          <a:sx n="125" d="100"/>
          <a:sy n="125" d="100"/>
        </p:scale>
        <p:origin x="210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77D47B-564E-F9C2-856A-4E5043B20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1262AA-4E3F-113A-03B9-9A3F96D1DE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3C3F7C-9F44-5B3D-B59B-307189570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F82332-9570-25C6-CB7E-605A9A14C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A1DF8C-2AAD-8D31-4B34-4FD8ABAC6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5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AAD48-3FB3-D340-33DF-93FA5DA0A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C8ACF28-EE77-8C5C-4CF6-4A5595620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1818E4-8A76-3BD0-4590-CE8A6D995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9EC9DD-7FB3-E42A-89BC-5D45609B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D0F90E-8795-9725-C0D4-07E237D6A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873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D99DBEE-3690-2761-8C41-E282FAE25B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1FFC967-1550-DCC9-2AC6-013049A9D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D37AB9-A6AF-6E53-36AC-D011D0E7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21D3F8-7A27-4945-01E1-C3E08A86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4ECC0D-FA8C-A3A6-C8EF-C776834B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482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EC2C52-E3D6-CBB5-FF9A-DA96643CC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E7CA56-E36A-B2C5-0A7E-BA68FBE293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4F2928-7B75-0F36-A5E7-D0A4F39C4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E99B3-EE46-7D8E-E8AA-53C921958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EDE4F6-B050-D2BA-D84D-9CD4708A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471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3E4C4B-BDF9-A097-16C2-777432334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69BC5A-6CA2-33F7-74D9-E5B47CCC3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8BA031-FB19-04C0-0CB2-707F693D8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21987-F3CA-B86A-CD11-FF371E79E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5CFFF4-8502-D6F8-60F4-1F8D7FA19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11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C9D3D8-B63F-F0E6-4D64-6EC68BBFD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6E38D-2E7C-15FE-1A7C-8C704F35AB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7840C6-A51D-7CC1-7739-F55C1AECAE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C79CDB-CD6E-63C8-ACFC-24FDC62D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782FA7-11AA-4747-89D4-05449CD2D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7CB592-98E0-73FA-5458-73D50C020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38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AC7674-CF44-EF4C-D0D6-9E84A9B1C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7CD8D5-A4FE-77B4-B9E7-B3D746E7F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5122C7-E8AC-289E-9DD8-3C1DFEF0C7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6693C0-2C31-13FC-9E16-55A70B9B1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1A79D1-88B5-A24B-2E44-3DA37E010E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FFD774-D5A3-B157-6406-AC2960130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23442ED-C369-AF7E-9A2F-61FD140D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1E90187-A16F-CE72-D879-3BE225552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79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3A83D7-7BB4-46D0-8560-5868C555A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88F4BEC-88F8-38C6-FE96-F95B73F41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CC12FAB-0870-3C14-47D2-8D5F42E0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902A0E-7BBF-7E2B-16CF-F19514C53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0576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4CF6D3E-4E41-5E6E-BEC0-F040626C3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2AA6D8B-1811-C0EC-9935-568C89DC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3C80F3-83E1-A7BA-CC0D-492A42D9E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100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8A657A-3077-DCD8-015F-9576763BD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7497DC-510D-110F-2A22-029F8469F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D741CF-CBEF-4B56-D75C-7D7756C7D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440FEA-24A7-579C-7FF1-5AA571F47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E5A0B2-2DE1-44CE-2E37-6F2E2E2E7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C17FE1-3798-0439-502A-0F21857FE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612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05C35E-DA1D-E69C-E897-E2E8099D8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41D8150-58ED-671C-10B5-2DC86E0DB9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63E1EA-8291-D77B-D1CA-6357233F22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BDB7B50-09A9-7F40-4AF8-324CB539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AE6ACB-B53D-A45D-53B8-90AF2084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90C2BF-2C86-BDA0-DA70-88091A198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226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4D0E597-40BF-9138-20A4-D0D31DE0B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843F8-F073-3C63-3310-552D2728DE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7AC18-AB05-C160-9F05-BB3A2A642E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C3D8B-184B-4C45-836B-2087E64C442A}" type="datetimeFigureOut">
              <a:rPr lang="ko-KR" altLang="en-US" smtClean="0"/>
              <a:t>2023-12-12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B90C20-527B-C8AB-8CD5-4DB95AEFE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B865BC-2327-6292-91AB-FE0F75EB9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AD7FE-A94E-4F7B-8501-75730CE3E0D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5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8.png"/><Relationship Id="rId7" Type="http://schemas.openxmlformats.org/officeDocument/2006/relationships/image" Target="../media/image34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E9BE0C-4A63-9DFD-7ECB-D9B3817A74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14141"/>
            <a:ext cx="9144000" cy="2387600"/>
          </a:xfrm>
        </p:spPr>
        <p:txBody>
          <a:bodyPr/>
          <a:lstStyle/>
          <a:p>
            <a:r>
              <a:rPr lang="en-US" altLang="ko-KR" dirty="0"/>
              <a:t>E-Commerce </a:t>
            </a:r>
            <a:r>
              <a:rPr lang="ko-KR" altLang="en-US" dirty="0"/>
              <a:t>데이터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47C4CA1-E997-42D5-A600-11AE566C878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팀 </a:t>
            </a:r>
            <a:r>
              <a:rPr lang="en-US" altLang="ko-KR" dirty="0"/>
              <a:t>2</a:t>
            </a:r>
            <a:r>
              <a:rPr lang="ko-KR" altLang="en-US" dirty="0"/>
              <a:t>조</a:t>
            </a:r>
            <a:endParaRPr lang="en-US" altLang="ko-KR" dirty="0"/>
          </a:p>
          <a:p>
            <a:r>
              <a:rPr lang="ko-KR" altLang="en-US" dirty="0"/>
              <a:t>박광현</a:t>
            </a:r>
            <a:r>
              <a:rPr lang="en-US" altLang="ko-KR" dirty="0"/>
              <a:t>, </a:t>
            </a:r>
            <a:r>
              <a:rPr lang="ko-KR" altLang="en-US" dirty="0"/>
              <a:t>이상혁</a:t>
            </a:r>
            <a:r>
              <a:rPr lang="en-US" altLang="ko-KR" dirty="0"/>
              <a:t>, </a:t>
            </a:r>
            <a:r>
              <a:rPr lang="ko-KR" altLang="en-US" dirty="0" err="1"/>
              <a:t>예다정</a:t>
            </a:r>
            <a:r>
              <a:rPr lang="en-US" altLang="ko-KR" dirty="0"/>
              <a:t>, </a:t>
            </a:r>
            <a:r>
              <a:rPr lang="ko-KR" altLang="en-US" dirty="0"/>
              <a:t>박지민</a:t>
            </a:r>
          </a:p>
        </p:txBody>
      </p:sp>
    </p:spTree>
    <p:extLst>
      <p:ext uri="{BB962C8B-B14F-4D97-AF65-F5344CB8AC3E}">
        <p14:creationId xmlns:p14="http://schemas.microsoft.com/office/powerpoint/2010/main" val="729015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894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마케팅팀</a:t>
            </a:r>
            <a:r>
              <a:rPr lang="en-US" altLang="ko-KR" sz="3000" dirty="0"/>
              <a:t>-4. </a:t>
            </a:r>
            <a:r>
              <a:rPr lang="ko-KR" altLang="en-US" sz="3000" dirty="0"/>
              <a:t>고객 특성을 잘 파악하기위한 테이블 제작</a:t>
            </a:r>
            <a:r>
              <a:rPr lang="en-US" altLang="ko-KR" sz="3000" dirty="0"/>
              <a:t>(ELT)</a:t>
            </a:r>
            <a:endParaRPr lang="ko-KR" altLang="en-US" sz="3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ACB6D-2382-A92B-8449-09EB2A61E891}"/>
              </a:ext>
            </a:extLst>
          </p:cNvPr>
          <p:cNvSpPr txBox="1"/>
          <p:nvPr/>
        </p:nvSpPr>
        <p:spPr>
          <a:xfrm>
            <a:off x="838198" y="1145573"/>
            <a:ext cx="110998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기획의도 </a:t>
            </a:r>
            <a:r>
              <a:rPr lang="en-US" altLang="ko-KR" sz="1500" dirty="0"/>
              <a:t>: </a:t>
            </a:r>
            <a:r>
              <a:rPr lang="ko-KR" altLang="en-US" sz="1500" dirty="0"/>
              <a:t>활성고객여부</a:t>
            </a:r>
            <a:r>
              <a:rPr lang="en-US" altLang="ko-KR" sz="1500" dirty="0"/>
              <a:t>, </a:t>
            </a:r>
            <a:r>
              <a:rPr lang="ko-KR" altLang="en-US" sz="1500" dirty="0"/>
              <a:t>리뷰</a:t>
            </a:r>
            <a:r>
              <a:rPr lang="en-US" altLang="ko-KR" sz="1500" dirty="0"/>
              <a:t>, </a:t>
            </a:r>
            <a:r>
              <a:rPr lang="ko-KR" altLang="en-US" sz="1500" dirty="0"/>
              <a:t>지역</a:t>
            </a:r>
            <a:r>
              <a:rPr lang="en-US" altLang="ko-KR" sz="1500" dirty="0"/>
              <a:t>, </a:t>
            </a:r>
            <a:r>
              <a:rPr lang="ko-KR" altLang="en-US" sz="1500" dirty="0"/>
              <a:t>선호 카테고리 등을 분석해 각자 고객에 맞는 마케팅을 수행할 수 있다</a:t>
            </a:r>
            <a:r>
              <a:rPr lang="en-US" altLang="ko-KR" sz="1500" dirty="0"/>
              <a:t>.</a:t>
            </a:r>
            <a:r>
              <a:rPr lang="ko-KR" altLang="en-US" sz="1500" dirty="0"/>
              <a:t> </a:t>
            </a:r>
            <a:br>
              <a:rPr lang="en-US" altLang="ko-KR" sz="1500" dirty="0"/>
            </a:br>
            <a:endParaRPr lang="en-US" altLang="ko-KR" sz="1500" dirty="0"/>
          </a:p>
          <a:p>
            <a:r>
              <a:rPr lang="ko-KR" altLang="en-US" sz="1500" dirty="0"/>
              <a:t>협조요청 </a:t>
            </a:r>
            <a:r>
              <a:rPr lang="en-US" altLang="ko-KR" sz="1500" dirty="0"/>
              <a:t>: </a:t>
            </a:r>
            <a:r>
              <a:rPr lang="ko-KR" altLang="en-US" sz="1500" dirty="0"/>
              <a:t> </a:t>
            </a:r>
            <a:r>
              <a:rPr lang="en-US" altLang="ko-KR" sz="1500" dirty="0"/>
              <a:t>[</a:t>
            </a:r>
            <a:r>
              <a:rPr lang="ko-KR" altLang="en-US" sz="1500" dirty="0"/>
              <a:t>물류팀</a:t>
            </a:r>
            <a:r>
              <a:rPr lang="en-US" altLang="ko-KR" sz="1500" dirty="0"/>
              <a:t>] </a:t>
            </a:r>
            <a:r>
              <a:rPr lang="en-US" altLang="ko-KR" sz="1500" dirty="0" err="1"/>
              <a:t>state_prefer_category_summary</a:t>
            </a:r>
            <a:r>
              <a:rPr lang="ko-KR" altLang="en-US" sz="1500" dirty="0"/>
              <a:t>는 선호 카테고리를 파악할 수 있어</a:t>
            </a:r>
            <a:r>
              <a:rPr lang="en-US" altLang="ko-KR" sz="1500" dirty="0"/>
              <a:t>,</a:t>
            </a:r>
            <a:r>
              <a:rPr lang="ko-KR" altLang="en-US" sz="1500" dirty="0"/>
              <a:t> </a:t>
            </a:r>
            <a:br>
              <a:rPr lang="en-US" altLang="ko-KR" sz="1500" dirty="0"/>
            </a:br>
            <a:r>
              <a:rPr lang="ko-KR" altLang="en-US" sz="1500" dirty="0"/>
              <a:t>이 테이블과 여러 기존의 테이블들을 활용해 제작했다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766077" y="4916708"/>
            <a:ext cx="1069047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결론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1. 6</a:t>
            </a:r>
            <a:r>
              <a:rPr lang="ko-KR" altLang="en-US" sz="1400" dirty="0"/>
              <a:t>개월 내 구매 이력이 없으면 비활성</a:t>
            </a:r>
            <a:r>
              <a:rPr lang="en-US" altLang="ko-KR" sz="1400" dirty="0"/>
              <a:t>(</a:t>
            </a:r>
            <a:r>
              <a:rPr lang="ko-KR" altLang="en-US" sz="1400" dirty="0"/>
              <a:t>휴면</a:t>
            </a:r>
            <a:r>
              <a:rPr lang="en-US" altLang="ko-KR" sz="1400" dirty="0"/>
              <a:t>) </a:t>
            </a:r>
            <a:r>
              <a:rPr lang="ko-KR" altLang="en-US" sz="1400" dirty="0"/>
              <a:t>데이터로 판단했고</a:t>
            </a:r>
            <a:r>
              <a:rPr lang="en-US" altLang="ko-KR" sz="1400" dirty="0"/>
              <a:t>, </a:t>
            </a:r>
            <a:r>
              <a:rPr lang="ko-KR" altLang="en-US" sz="1400" dirty="0"/>
              <a:t>이들에게 </a:t>
            </a:r>
            <a:r>
              <a:rPr lang="en-US" altLang="ko-KR" sz="1400" dirty="0"/>
              <a:t>email </a:t>
            </a:r>
            <a:r>
              <a:rPr lang="ko-KR" altLang="en-US" sz="1400" dirty="0"/>
              <a:t>마케팅을</a:t>
            </a:r>
            <a:r>
              <a:rPr lang="en-US" altLang="ko-KR" sz="1400" dirty="0"/>
              <a:t> </a:t>
            </a:r>
            <a:r>
              <a:rPr lang="ko-KR" altLang="en-US" sz="1400" dirty="0"/>
              <a:t>실시하기로 했다</a:t>
            </a:r>
            <a:r>
              <a:rPr lang="en-US" altLang="ko-KR" sz="1400" dirty="0"/>
              <a:t>. </a:t>
            </a:r>
          </a:p>
          <a:p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비활성 고객에 주는 쿠폰의 할인율을 결정하기 위해</a:t>
            </a:r>
            <a:r>
              <a:rPr lang="en-US" altLang="ko-KR" sz="1400" dirty="0"/>
              <a:t>, </a:t>
            </a:r>
            <a:r>
              <a:rPr lang="ko-KR" altLang="en-US" sz="1400" dirty="0"/>
              <a:t>고객이 리뷰를 쓰는 타입인지 판단</a:t>
            </a:r>
            <a:r>
              <a:rPr lang="en-US" altLang="ko-KR" sz="1400" dirty="0"/>
              <a:t>. </a:t>
            </a:r>
            <a:r>
              <a:rPr lang="ko-KR" altLang="en-US" sz="1400" dirty="0"/>
              <a:t>리뷰 쓰는 고객은 </a:t>
            </a:r>
            <a:r>
              <a:rPr lang="en-US" altLang="ko-KR" sz="1400" dirty="0"/>
              <a:t>-30%, </a:t>
            </a:r>
            <a:r>
              <a:rPr lang="ko-KR" altLang="en-US" sz="1400" dirty="0" err="1"/>
              <a:t>안쓰면</a:t>
            </a:r>
            <a:r>
              <a:rPr lang="ko-KR" altLang="en-US" sz="1400" dirty="0"/>
              <a:t> </a:t>
            </a:r>
            <a:r>
              <a:rPr lang="en-US" altLang="ko-KR" sz="1400" dirty="0"/>
              <a:t>-20%</a:t>
            </a:r>
            <a:br>
              <a:rPr lang="en-US" altLang="ko-KR" sz="1400" dirty="0"/>
            </a:br>
            <a:br>
              <a:rPr lang="en-US" altLang="ko-KR" sz="1400" dirty="0"/>
            </a:br>
            <a:r>
              <a:rPr lang="en-US" altLang="ko-KR" sz="1400" dirty="0"/>
              <a:t>3. email </a:t>
            </a:r>
            <a:r>
              <a:rPr lang="ko-KR" altLang="en-US" sz="1400" dirty="0"/>
              <a:t>주소는 </a:t>
            </a:r>
            <a:r>
              <a:rPr lang="en-US" altLang="ko-KR" sz="1400" dirty="0" err="1"/>
              <a:t>customer_unique_id</a:t>
            </a:r>
            <a:r>
              <a:rPr lang="ko-KR" altLang="en-US" sz="1400" dirty="0"/>
              <a:t>의 앞 </a:t>
            </a:r>
            <a:r>
              <a:rPr lang="en-US" altLang="ko-KR" sz="1400" dirty="0"/>
              <a:t>6</a:t>
            </a:r>
            <a:r>
              <a:rPr lang="ko-KR" altLang="en-US" sz="1400" dirty="0"/>
              <a:t>글자를 활용해 </a:t>
            </a:r>
            <a:r>
              <a:rPr lang="en-US" altLang="ko-KR" sz="1400" dirty="0" err="1"/>
              <a:t>concat</a:t>
            </a:r>
            <a:r>
              <a:rPr lang="ko-KR" altLang="en-US" sz="1400" dirty="0"/>
              <a:t>으로 제작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en-US" altLang="ko-KR" sz="1400" dirty="0"/>
              <a:t>4. </a:t>
            </a:r>
            <a:r>
              <a:rPr lang="ko-KR" altLang="en-US" sz="1400" dirty="0"/>
              <a:t>그렇게 제작된 </a:t>
            </a:r>
            <a:r>
              <a:rPr lang="en-US" altLang="ko-KR" sz="1400" dirty="0" err="1"/>
              <a:t>customer_type_data</a:t>
            </a:r>
            <a:r>
              <a:rPr lang="ko-KR" altLang="en-US" sz="1400" dirty="0"/>
              <a:t>는</a:t>
            </a:r>
            <a:r>
              <a:rPr lang="en-US" altLang="ko-KR" sz="1400" dirty="0"/>
              <a:t> </a:t>
            </a:r>
            <a:r>
              <a:rPr lang="ko-KR" altLang="en-US" sz="1400" dirty="0"/>
              <a:t>경영</a:t>
            </a:r>
            <a:r>
              <a:rPr lang="en-US" altLang="ko-KR" sz="1400" dirty="0"/>
              <a:t>, </a:t>
            </a:r>
            <a:r>
              <a:rPr lang="ko-KR" altLang="en-US" sz="1400" dirty="0"/>
              <a:t>고객만족</a:t>
            </a:r>
            <a:r>
              <a:rPr lang="en-US" altLang="ko-KR" sz="1400" dirty="0"/>
              <a:t>, </a:t>
            </a:r>
            <a:r>
              <a:rPr lang="ko-KR" altLang="en-US" sz="1400" dirty="0"/>
              <a:t>물류 모든 부서에서 활용됐다</a:t>
            </a:r>
            <a:r>
              <a:rPr lang="en-US" altLang="ko-KR" sz="1400" dirty="0"/>
              <a:t>.</a:t>
            </a:r>
          </a:p>
          <a:p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FFDB9C7-3499-8EF1-D167-FFBF039D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51507"/>
            <a:ext cx="10420350" cy="695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9A6246-31DD-2E35-528B-C1318B908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095907"/>
            <a:ext cx="9220200" cy="4953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A83B49-4986-B78E-C43E-2A872454F2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5205"/>
          <a:stretch/>
        </p:blipFill>
        <p:spPr>
          <a:xfrm>
            <a:off x="838198" y="3591207"/>
            <a:ext cx="6693245" cy="112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43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DF457-0479-C959-DCDF-F7609FA3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2000" dirty="0"/>
              <a:t>고객만족 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E0EFC-0D78-74B5-5B31-315A5912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6618"/>
            <a:ext cx="10515600" cy="1473159"/>
          </a:xfrm>
        </p:spPr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목적</a:t>
            </a:r>
            <a:r>
              <a:rPr lang="en-US" altLang="ko-KR" dirty="0">
                <a:solidFill>
                  <a:srgbClr val="374151"/>
                </a:solidFill>
                <a:latin typeface="Söhne"/>
              </a:rPr>
              <a:t> 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고객의 요구를 이해하고 충족시키며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높은 만족도와 충성도를 유지하여 긍정적인 고객 경험을 촉진하는 것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7993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고객만족팀</a:t>
            </a:r>
            <a:r>
              <a:rPr lang="en-US" altLang="ko-KR" sz="3000" dirty="0"/>
              <a:t>-1. </a:t>
            </a:r>
            <a:r>
              <a:rPr lang="ko-KR" altLang="en-US" sz="3000" dirty="0"/>
              <a:t>배송기간과 리뷰 점수 간의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7" y="5014264"/>
            <a:ext cx="99314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대부분의 배송이 </a:t>
            </a:r>
            <a:r>
              <a:rPr lang="en-US" altLang="ko-KR" sz="1700" dirty="0"/>
              <a:t>50</a:t>
            </a:r>
            <a:r>
              <a:rPr lang="ko-KR" altLang="en-US" sz="1700" dirty="0"/>
              <a:t>일 이하에 모두 이루어짐</a:t>
            </a:r>
            <a:endParaRPr lang="en-US" altLang="ko-KR" sz="1700" dirty="0"/>
          </a:p>
          <a:p>
            <a:pPr algn="l"/>
            <a:endParaRPr lang="en-US" altLang="ko-KR" sz="1700" dirty="0"/>
          </a:p>
          <a:p>
            <a:pPr algn="l"/>
            <a:r>
              <a:rPr lang="en-US" altLang="ko-KR" sz="1700" dirty="0"/>
              <a:t>2. </a:t>
            </a:r>
            <a:r>
              <a:rPr lang="ko-KR" altLang="en-US" sz="1700" dirty="0"/>
              <a:t>배송 기한이 짧을수록 고객의 리뷰 점수가 높은 경향을 보임</a:t>
            </a:r>
            <a:endParaRPr lang="en-US" altLang="ko-KR" sz="1700" dirty="0"/>
          </a:p>
          <a:p>
            <a:pPr algn="l"/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700" dirty="0">
                <a:latin typeface="Inter" panose="020B0502030000000004" pitchFamily="34" charset="0"/>
              </a:rPr>
              <a:t>3. </a:t>
            </a:r>
            <a:r>
              <a:rPr lang="ko-KR" altLang="en-US" sz="1700" dirty="0">
                <a:latin typeface="Inter" panose="020B0502030000000004" pitchFamily="34" charset="0"/>
              </a:rPr>
              <a:t>배송기한이 긴 주문은</a:t>
            </a:r>
            <a:r>
              <a:rPr lang="en-US" altLang="ko-KR" sz="1700" dirty="0">
                <a:latin typeface="Inter" panose="020B0502030000000004" pitchFamily="34" charset="0"/>
              </a:rPr>
              <a:t> </a:t>
            </a:r>
            <a:r>
              <a:rPr lang="ko-KR" altLang="en-US" sz="1700" dirty="0">
                <a:latin typeface="Inter" panose="020B0502030000000004" pitchFamily="34" charset="0"/>
              </a:rPr>
              <a:t>거리나 부피 분석이 필요할 것으로 보임 </a:t>
            </a:r>
            <a:r>
              <a:rPr lang="en-US" altLang="ko-KR" sz="1700" dirty="0">
                <a:latin typeface="Inter" panose="020B0502030000000004" pitchFamily="34" charset="0"/>
              </a:rPr>
              <a:t>-&gt; </a:t>
            </a:r>
            <a:r>
              <a:rPr lang="ko-KR" altLang="en-US" sz="1700" dirty="0">
                <a:latin typeface="Inter" panose="020B0502030000000004" pitchFamily="34" charset="0"/>
              </a:rPr>
              <a:t>물류팀에 협조요청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718490"/>
            <a:ext cx="4567180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배송기한을 통한 리뷰 점수를 파악하여</a:t>
            </a:r>
            <a:r>
              <a:rPr lang="en-US" altLang="ko-KR" sz="1700" dirty="0"/>
              <a:t>, </a:t>
            </a:r>
            <a:r>
              <a:rPr lang="ko-KR" altLang="en-US" sz="1700" dirty="0"/>
              <a:t>상관관계 여부에 따라 현황 개선 방안 탐색</a:t>
            </a:r>
            <a:br>
              <a:rPr lang="en-US" altLang="ko-KR" sz="1700" dirty="0"/>
            </a:br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를 통해 정상으로 거래가 완료된 사람들에 한해 배송기한 측정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83E19F9-5A05-5F2B-CC3E-0C9FECE56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148" y="1362853"/>
            <a:ext cx="5614861" cy="3811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6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고객만족팀</a:t>
            </a:r>
            <a:r>
              <a:rPr lang="en-US" altLang="ko-KR" sz="3000" dirty="0"/>
              <a:t>-2. </a:t>
            </a:r>
            <a:r>
              <a:rPr lang="ko-KR" altLang="en-US" sz="3000" dirty="0"/>
              <a:t>신선식품의 배송기간과 리뷰 점수 간의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7" y="4654237"/>
            <a:ext cx="927919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식품의 배송기한이 늘어날 수록</a:t>
            </a:r>
            <a:r>
              <a:rPr lang="en-US" altLang="ko-KR" sz="1700" dirty="0"/>
              <a:t>, </a:t>
            </a:r>
            <a:r>
              <a:rPr lang="ko-KR" altLang="en-US" sz="1700" dirty="0"/>
              <a:t>고객의 만족도가 하락하는 경향을 보임</a:t>
            </a:r>
            <a:br>
              <a:rPr lang="en-US" altLang="ko-KR" sz="1700" dirty="0"/>
            </a:br>
            <a:r>
              <a:rPr lang="en-US" altLang="ko-KR" sz="1700" dirty="0"/>
              <a:t>2. </a:t>
            </a:r>
            <a:r>
              <a:rPr lang="ko-KR" altLang="en-US" sz="1700" dirty="0"/>
              <a:t>만족도 하락의 정도가 컸다</a:t>
            </a:r>
            <a:r>
              <a:rPr lang="en-US" altLang="ko-KR" sz="1700" dirty="0"/>
              <a:t>. (</a:t>
            </a:r>
            <a:r>
              <a:rPr lang="ko-KR" altLang="en-US" sz="1700" dirty="0" err="1"/>
              <a:t>모든상품</a:t>
            </a:r>
            <a:r>
              <a:rPr lang="ko-KR" altLang="en-US" sz="1700" dirty="0"/>
              <a:t> 배송민감도</a:t>
            </a:r>
            <a:r>
              <a:rPr lang="en-US" altLang="ko-KR" sz="1700" dirty="0"/>
              <a:t>&lt;</a:t>
            </a:r>
            <a:r>
              <a:rPr lang="ko-KR" altLang="en-US" sz="1700" dirty="0"/>
              <a:t>신선상품 배송민감도</a:t>
            </a:r>
            <a:r>
              <a:rPr lang="en-US" altLang="ko-KR" sz="1700" dirty="0"/>
              <a:t>)</a:t>
            </a:r>
          </a:p>
          <a:p>
            <a:pPr algn="l"/>
            <a:endParaRPr lang="en-US" altLang="ko-KR" sz="1700" dirty="0"/>
          </a:p>
          <a:p>
            <a:pPr algn="l"/>
            <a:r>
              <a:rPr lang="en-US" altLang="ko-KR" sz="1700" dirty="0"/>
              <a:t>3. </a:t>
            </a:r>
            <a:r>
              <a:rPr lang="ko-KR" altLang="en-US" sz="1700" dirty="0"/>
              <a:t>신선도 유지가 필수인 식품임에도 불구하고</a:t>
            </a:r>
            <a:r>
              <a:rPr lang="en-US" altLang="ko-KR" sz="1700" dirty="0"/>
              <a:t>, 10</a:t>
            </a:r>
            <a:r>
              <a:rPr lang="ko-KR" altLang="en-US" sz="1700" dirty="0"/>
              <a:t>일 이상의 배송이 전체의 약 </a:t>
            </a:r>
            <a:r>
              <a:rPr lang="en-US" altLang="ko-KR" sz="1700" dirty="0"/>
              <a:t>32%</a:t>
            </a:r>
            <a:r>
              <a:rPr lang="ko-KR" altLang="en-US" sz="1700" dirty="0"/>
              <a:t>를 차지함</a:t>
            </a:r>
            <a:endParaRPr lang="en-US" altLang="ko-KR" sz="1700" dirty="0"/>
          </a:p>
          <a:p>
            <a:pPr algn="l"/>
            <a:endParaRPr lang="en-US" altLang="ko-KR" sz="1700" dirty="0">
              <a:latin typeface="Inter" panose="020B0502030000000004" pitchFamily="34" charset="0"/>
            </a:endParaRPr>
          </a:p>
          <a:p>
            <a:pPr algn="l"/>
            <a:r>
              <a:rPr lang="en-US" altLang="ko-KR" sz="1700" dirty="0">
                <a:latin typeface="Inter" panose="020B0502030000000004" pitchFamily="34" charset="0"/>
              </a:rPr>
              <a:t>4. </a:t>
            </a:r>
            <a:r>
              <a:rPr lang="ko-KR" altLang="en-US" sz="1700" dirty="0">
                <a:latin typeface="Inter" panose="020B0502030000000004" pitchFamily="34" charset="0"/>
              </a:rPr>
              <a:t>물류 창고의 신설을 위해 물류부서와 논의</a:t>
            </a:r>
            <a:r>
              <a:rPr lang="en-US" altLang="ko-KR" sz="1700" dirty="0">
                <a:latin typeface="Inter" panose="020B0502030000000004" pitchFamily="34" charset="0"/>
              </a:rPr>
              <a:t>,</a:t>
            </a:r>
            <a:r>
              <a:rPr lang="ko-KR" altLang="en-US" sz="1700" dirty="0">
                <a:latin typeface="Inter" panose="020B0502030000000004" pitchFamily="34" charset="0"/>
              </a:rPr>
              <a:t> 운송 대행 업체의 실태 점검이 필요해 보임</a:t>
            </a:r>
            <a:r>
              <a:rPr lang="en-US" altLang="ko-KR" sz="1700" dirty="0">
                <a:latin typeface="Inter" panose="020B0502030000000004" pitchFamily="34" charset="0"/>
              </a:rPr>
              <a:t>. </a:t>
            </a:r>
          </a:p>
          <a:p>
            <a:pPr algn="l"/>
            <a:r>
              <a:rPr lang="en-US" altLang="ko-KR" sz="1700" dirty="0">
                <a:latin typeface="Inter" panose="020B0502030000000004" pitchFamily="34" charset="0"/>
              </a:rPr>
              <a:t>-&gt; </a:t>
            </a:r>
            <a:r>
              <a:rPr lang="ko-KR" altLang="en-US" sz="1700" dirty="0">
                <a:latin typeface="Inter" panose="020B0502030000000004" pitchFamily="34" charset="0"/>
              </a:rPr>
              <a:t>물류팀 협조요청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741350"/>
            <a:ext cx="4572004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유통과정에서의 신선도 유지가 중요한 식품에 한하여</a:t>
            </a:r>
            <a:r>
              <a:rPr lang="en-US" altLang="ko-KR" sz="1700" dirty="0"/>
              <a:t>, </a:t>
            </a:r>
            <a:r>
              <a:rPr lang="ko-KR" altLang="en-US" sz="1700" dirty="0"/>
              <a:t>배송기한이 고객만족에 어떤 영향을 미치는지 파악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를 통해 정상으로 거래가 완료된 거래에 한해 배송기한 측정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15A59B-2E34-5042-80FE-7883E443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87" y="1128589"/>
            <a:ext cx="5646610" cy="38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78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고객만족팀</a:t>
            </a:r>
            <a:r>
              <a:rPr lang="en-US" altLang="ko-KR" sz="3000" dirty="0"/>
              <a:t>-3. </a:t>
            </a:r>
            <a:r>
              <a:rPr lang="ko-KR" altLang="en-US" sz="3000" dirty="0"/>
              <a:t>고객의 활성화 여부와 리뷰 점수의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5" y="5208943"/>
            <a:ext cx="103646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활성화된 고객의 리뷰점수가 비활성화된 고객 리뷰점수보다 높은 경향을 보임</a:t>
            </a:r>
            <a:endParaRPr lang="en-US" altLang="ko-KR" sz="1700" dirty="0"/>
          </a:p>
          <a:p>
            <a:pPr algn="l"/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 </a:t>
            </a:r>
            <a:r>
              <a:rPr lang="ko-KR" altLang="en-US" sz="1700" dirty="0"/>
              <a:t>상세 원인을 파악 하기 위해 다음장에서 키워드 분석 시행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704921"/>
            <a:ext cx="484229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활성화고객과 비활성화</a:t>
            </a:r>
            <a:r>
              <a:rPr lang="en-US" altLang="ko-KR" sz="1700" dirty="0"/>
              <a:t>(</a:t>
            </a:r>
            <a:r>
              <a:rPr lang="ko-KR" altLang="en-US" sz="1700" dirty="0"/>
              <a:t>휴면</a:t>
            </a:r>
            <a:r>
              <a:rPr lang="en-US" altLang="ko-KR" sz="1700" dirty="0"/>
              <a:t>)</a:t>
            </a:r>
            <a:r>
              <a:rPr lang="ko-KR" altLang="en-US" sz="1700" dirty="0"/>
              <a:t> 고객 만족도 차이를 비교하고</a:t>
            </a:r>
            <a:r>
              <a:rPr lang="en-US" altLang="ko-KR" sz="1700" dirty="0"/>
              <a:t>, </a:t>
            </a:r>
            <a:r>
              <a:rPr lang="ko-KR" altLang="en-US" sz="1700" dirty="0"/>
              <a:t>차이가 발견되면 이후 상세 원인을 파악</a:t>
            </a:r>
            <a:r>
              <a:rPr lang="en-US" altLang="ko-KR" sz="1700" dirty="0"/>
              <a:t>.</a:t>
            </a:r>
          </a:p>
          <a:p>
            <a:endParaRPr lang="ko-KR" altLang="en-US" sz="17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388F3-5C00-D8D3-7DCF-1848801F81F0}"/>
              </a:ext>
            </a:extLst>
          </p:cNvPr>
          <p:cNvSpPr txBox="1"/>
          <p:nvPr/>
        </p:nvSpPr>
        <p:spPr>
          <a:xfrm>
            <a:off x="838196" y="2923617"/>
            <a:ext cx="452511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비활성화 고객의 정의</a:t>
            </a:r>
            <a:r>
              <a:rPr lang="en-US" altLang="ko-KR" sz="1700" dirty="0"/>
              <a:t>: 6</a:t>
            </a:r>
            <a:r>
              <a:rPr lang="ko-KR" altLang="en-US" sz="1700" dirty="0"/>
              <a:t>개월간 구매를 하지 않은 고객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20941A-B1BC-2AEA-ED16-D5E77BA0B689}"/>
              </a:ext>
            </a:extLst>
          </p:cNvPr>
          <p:cNvSpPr txBox="1"/>
          <p:nvPr/>
        </p:nvSpPr>
        <p:spPr>
          <a:xfrm>
            <a:off x="817501" y="3751512"/>
            <a:ext cx="486299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마케팅 부서에서 제작한 활성화 고객 </a:t>
            </a:r>
            <a:r>
              <a:rPr lang="en-US" altLang="ko-KR" sz="1700" dirty="0"/>
              <a:t>table</a:t>
            </a:r>
            <a:r>
              <a:rPr lang="ko-KR" altLang="en-US" sz="1700" dirty="0"/>
              <a:t>을 통해</a:t>
            </a:r>
            <a:r>
              <a:rPr lang="en-US" altLang="ko-KR" sz="1700" dirty="0"/>
              <a:t>, </a:t>
            </a:r>
            <a:r>
              <a:rPr lang="ko-KR" altLang="en-US" sz="1700" dirty="0"/>
              <a:t>고객의 활성화 유무를 확인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B68C8FB-6895-91D1-581C-586472A51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96" y="1413690"/>
            <a:ext cx="5356112" cy="36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993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고객만족팀</a:t>
            </a:r>
            <a:r>
              <a:rPr lang="en-US" altLang="ko-KR" sz="3000" dirty="0"/>
              <a:t>-4. </a:t>
            </a:r>
            <a:r>
              <a:rPr lang="ko-KR" altLang="en-US" sz="3000" dirty="0"/>
              <a:t>비활성화 회원 리뷰 내용 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7" y="4923295"/>
            <a:ext cx="99314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약 </a:t>
            </a:r>
            <a:r>
              <a:rPr lang="en-US" altLang="ko-KR" sz="1700" dirty="0"/>
              <a:t>94.3%</a:t>
            </a:r>
            <a:r>
              <a:rPr lang="ko-KR" altLang="en-US" sz="1700" dirty="0"/>
              <a:t>의 비율로 긍정적인 표현이 차지함</a:t>
            </a:r>
            <a:endParaRPr lang="en-US" altLang="ko-KR" sz="1700" dirty="0"/>
          </a:p>
          <a:p>
            <a:pPr algn="l"/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부정적인 표현의 대부분이 배송과 관련한 표현임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br>
              <a:rPr lang="en-US" altLang="ko-KR" sz="1700" dirty="0">
                <a:latin typeface="Inter" panose="020B0502030000000004" pitchFamily="34" charset="0"/>
              </a:rPr>
            </a:br>
            <a:r>
              <a:rPr lang="en-US" altLang="ko-KR" sz="1700" dirty="0">
                <a:latin typeface="Inter" panose="020B0502030000000004" pitchFamily="34" charset="0"/>
              </a:rPr>
              <a:t>3. </a:t>
            </a:r>
            <a:r>
              <a:rPr lang="ko-KR" altLang="en-US" sz="1700" dirty="0">
                <a:latin typeface="Inter" panose="020B0502030000000004" pitchFamily="34" charset="0"/>
              </a:rPr>
              <a:t>배송관련 문제가 비활성화 고객의 주요 요인일 가능성 높음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1" y="1281620"/>
            <a:ext cx="5257806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비활성화 고객의 리뷰 내용 분석을 통해 개선점을 찾아내고</a:t>
            </a:r>
            <a:r>
              <a:rPr lang="en-US" altLang="ko-KR" sz="1700" dirty="0"/>
              <a:t>, </a:t>
            </a:r>
            <a:r>
              <a:rPr lang="ko-KR" altLang="en-US" sz="1700" dirty="0"/>
              <a:t>개선하여 고객만족 증가를 목표로 함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마케팅 부서에서 제작한 활성화 고객 </a:t>
            </a:r>
            <a:r>
              <a:rPr lang="en-US" altLang="ko-KR" sz="1700" dirty="0"/>
              <a:t>table</a:t>
            </a:r>
            <a:r>
              <a:rPr lang="ko-KR" altLang="en-US" sz="1700" dirty="0"/>
              <a:t>을 통해</a:t>
            </a:r>
            <a:r>
              <a:rPr lang="en-US" altLang="ko-KR" sz="1700" dirty="0"/>
              <a:t>, </a:t>
            </a:r>
            <a:r>
              <a:rPr lang="ko-KR" altLang="en-US" sz="1700" dirty="0"/>
              <a:t>고객의 활성화 유무를 확인</a:t>
            </a:r>
          </a:p>
          <a:p>
            <a:endParaRPr lang="en-US" altLang="ko-KR" sz="1700" dirty="0"/>
          </a:p>
          <a:p>
            <a:r>
              <a:rPr lang="ko-KR" altLang="en-US" sz="1700" dirty="0"/>
              <a:t>키워드 분석 결과</a:t>
            </a:r>
            <a:endParaRPr lang="en-US" altLang="ko-KR" sz="1700" dirty="0"/>
          </a:p>
          <a:p>
            <a:r>
              <a:rPr lang="ko-KR" altLang="en-US" sz="1700" dirty="0"/>
              <a:t>긍정적인 표현의 수</a:t>
            </a:r>
            <a:r>
              <a:rPr lang="en-US" altLang="ko-KR" sz="1700" dirty="0"/>
              <a:t>: 826</a:t>
            </a:r>
          </a:p>
          <a:p>
            <a:r>
              <a:rPr lang="ko-KR" altLang="en-US" sz="1700" dirty="0"/>
              <a:t>부정적인 표현</a:t>
            </a:r>
            <a:r>
              <a:rPr lang="en-US" altLang="ko-KR" sz="1700" dirty="0"/>
              <a:t>: 50</a:t>
            </a:r>
          </a:p>
          <a:p>
            <a:endParaRPr lang="en-US" altLang="ko-KR" sz="1700" dirty="0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50CD68E8-F5EB-8D47-C561-F38E1AC25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4751" y="1281620"/>
            <a:ext cx="4514850" cy="3810000"/>
          </a:xfrm>
        </p:spPr>
      </p:pic>
    </p:spTree>
    <p:extLst>
      <p:ext uri="{BB962C8B-B14F-4D97-AF65-F5344CB8AC3E}">
        <p14:creationId xmlns:p14="http://schemas.microsoft.com/office/powerpoint/2010/main" val="575446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고객만족팀</a:t>
            </a:r>
            <a:r>
              <a:rPr lang="en-US" altLang="ko-KR" sz="3000" dirty="0"/>
              <a:t>-5. </a:t>
            </a:r>
            <a:r>
              <a:rPr lang="ko-KR" altLang="en-US" sz="3000" dirty="0"/>
              <a:t>리뷰 점수가 높은 상위 </a:t>
            </a:r>
            <a:r>
              <a:rPr lang="en-US" altLang="ko-KR" sz="3000" dirty="0"/>
              <a:t>10</a:t>
            </a:r>
            <a:r>
              <a:rPr lang="ko-KR" altLang="en-US" sz="3000" dirty="0"/>
              <a:t>개의 카테고리 파악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6" y="5208943"/>
            <a:ext cx="1013460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사람들의 보편적인 일상에 가까운 물품들의 리뷰점수가 높음</a:t>
            </a:r>
            <a:endParaRPr lang="en-US" altLang="ko-KR" sz="1700" dirty="0"/>
          </a:p>
          <a:p>
            <a:pPr algn="l"/>
            <a:br>
              <a:rPr lang="en-US" altLang="ko-KR" sz="1700" dirty="0"/>
            </a:br>
            <a:r>
              <a:rPr lang="en-US" altLang="ko-KR" sz="1700" dirty="0"/>
              <a:t>2. </a:t>
            </a:r>
            <a:r>
              <a:rPr lang="ko-KR" altLang="en-US" sz="1700" dirty="0"/>
              <a:t>카테고리의 범주가 매우 크므로</a:t>
            </a:r>
            <a:r>
              <a:rPr lang="en-US" altLang="ko-KR" sz="1700" dirty="0"/>
              <a:t>, </a:t>
            </a:r>
            <a:r>
              <a:rPr lang="ko-KR" altLang="en-US" sz="1700" dirty="0"/>
              <a:t>이를 통한 유의미한 결과 도출보다 소 카테고리의 필요성 제시</a:t>
            </a:r>
            <a:endParaRPr lang="en-US" altLang="ko-KR" sz="1700" dirty="0"/>
          </a:p>
          <a:p>
            <a:pPr algn="l"/>
            <a:br>
              <a:rPr lang="en-US" altLang="ko-KR" sz="1700" dirty="0"/>
            </a:br>
            <a:r>
              <a:rPr lang="en-US" altLang="ko-KR" sz="1700" dirty="0"/>
              <a:t>3. </a:t>
            </a:r>
            <a:r>
              <a:rPr lang="ko-KR" altLang="en-US" sz="1700" dirty="0"/>
              <a:t>판매 빈도에 따른 편향성일 수도 있으므로</a:t>
            </a:r>
            <a:r>
              <a:rPr lang="en-US" altLang="ko-KR" sz="1700" dirty="0"/>
              <a:t>, </a:t>
            </a:r>
            <a:r>
              <a:rPr lang="ko-KR" altLang="en-US" sz="1700" dirty="0"/>
              <a:t>구매 고객의 수 확인 필요</a:t>
            </a:r>
            <a:endParaRPr lang="en-US" altLang="ko-KR" sz="17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6" y="1413690"/>
            <a:ext cx="5076467" cy="4231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현재 리뷰가 높은 상위 </a:t>
            </a:r>
            <a:r>
              <a:rPr lang="en-US" altLang="ko-KR" sz="1700" dirty="0"/>
              <a:t>10</a:t>
            </a:r>
            <a:r>
              <a:rPr lang="ko-KR" altLang="en-US" sz="1700" dirty="0"/>
              <a:t>개의 카테고리를 파악하고</a:t>
            </a:r>
            <a:r>
              <a:rPr lang="en-US" altLang="ko-KR" sz="1700" dirty="0"/>
              <a:t>, </a:t>
            </a:r>
            <a:r>
              <a:rPr lang="ko-KR" altLang="en-US" sz="1700" dirty="0"/>
              <a:t>이를 바탕으로 경영 및 마케팅 부서에 정보공유</a:t>
            </a:r>
            <a:r>
              <a:rPr lang="en-US" altLang="ko-KR" sz="1700" dirty="0"/>
              <a:t>.</a:t>
            </a:r>
          </a:p>
          <a:p>
            <a:endParaRPr lang="en-US" altLang="ko-KR" dirty="0"/>
          </a:p>
          <a:p>
            <a:r>
              <a:rPr lang="ko-KR" altLang="en-US" sz="1500" dirty="0"/>
              <a:t>결과 번역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음반 및 음악 </a:t>
            </a:r>
            <a:r>
              <a:rPr lang="en-US" altLang="ko-KR" sz="1500" b="0" i="0" dirty="0">
                <a:solidFill>
                  <a:srgbClr val="0F0F0F"/>
                </a:solidFill>
                <a:effectLst/>
                <a:latin typeface="Söhne"/>
              </a:rPr>
              <a:t>DVD </a:t>
            </a:r>
          </a:p>
          <a:p>
            <a:pPr marL="342900" indent="-342900">
              <a:buAutoNum type="arabicPeriod"/>
            </a:pPr>
            <a:r>
              <a:rPr lang="en-US" altLang="ko-KR" sz="1500" b="0" i="0" dirty="0">
                <a:solidFill>
                  <a:srgbClr val="0F0F0F"/>
                </a:solidFill>
                <a:effectLst/>
                <a:latin typeface="Söhne"/>
              </a:rPr>
              <a:t> </a:t>
            </a: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패션 및 어린이</a:t>
            </a:r>
            <a:r>
              <a:rPr lang="en-US" altLang="ko-KR" sz="1500" b="0" i="0" dirty="0">
                <a:solidFill>
                  <a:srgbClr val="0F0F0F"/>
                </a:solidFill>
                <a:effectLst/>
                <a:latin typeface="Söhne"/>
              </a:rPr>
              <a:t>/</a:t>
            </a: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청소년 의류 </a:t>
            </a:r>
            <a:endParaRPr lang="en-US" altLang="ko-KR" sz="15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일반 관심 주제 도서 </a:t>
            </a:r>
            <a:endParaRPr lang="en-US" altLang="ko-KR" sz="15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건축 및 공구 </a:t>
            </a:r>
            <a:endParaRPr lang="en-US" altLang="ko-KR" sz="15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꽃 </a:t>
            </a:r>
            <a:endParaRPr lang="en-US" altLang="ko-KR" sz="15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수입 서적 </a:t>
            </a:r>
            <a:endParaRPr lang="en-US" altLang="ko-KR" sz="15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기술 도서 </a:t>
            </a:r>
            <a:endParaRPr lang="en-US" altLang="ko-KR" sz="15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식품 및 음료 </a:t>
            </a:r>
            <a:endParaRPr lang="en-US" altLang="ko-KR" sz="1500" b="0" i="0" dirty="0">
              <a:solidFill>
                <a:srgbClr val="0F0F0F"/>
              </a:solidFill>
              <a:effectLst/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가방 및 액세서리 </a:t>
            </a:r>
            <a:endParaRPr lang="en-US" altLang="ko-KR" sz="1500" dirty="0">
              <a:solidFill>
                <a:srgbClr val="0F0F0F"/>
              </a:solidFill>
              <a:latin typeface="Söhne"/>
            </a:endParaRPr>
          </a:p>
          <a:p>
            <a:pPr marL="342900" indent="-342900">
              <a:buAutoNum type="arabicPeriod"/>
            </a:pPr>
            <a:r>
              <a:rPr lang="ko-KR" altLang="en-US" sz="1500" b="0" i="0" dirty="0">
                <a:solidFill>
                  <a:srgbClr val="0F0F0F"/>
                </a:solidFill>
                <a:effectLst/>
                <a:latin typeface="Söhne"/>
              </a:rPr>
              <a:t>이동식 가정용 오븐 및 커피 메이커 </a:t>
            </a:r>
            <a:br>
              <a:rPr lang="ko-KR" altLang="en-US" dirty="0"/>
            </a:br>
            <a:endParaRPr lang="ko-KR" altLang="en-US" sz="1800" dirty="0"/>
          </a:p>
          <a:p>
            <a:endParaRPr lang="ko-KR" altLang="en-US" sz="17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63FADCB-38F2-F91D-93D7-FE46D620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051" y="1279485"/>
            <a:ext cx="4736999" cy="382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14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DF457-0479-C959-DCDF-F7609FA3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138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2000" dirty="0"/>
              <a:t>물류팀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E0EFC-0D78-74B5-5B31-315A5912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314182"/>
            <a:ext cx="10515600" cy="1325563"/>
          </a:xfrm>
        </p:spPr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목적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효율적인 공급망 및 재고 관리를 통해 제품 및 서비스의 원활한 이동과 고객 서비스 향상을 실현하여 기업의 물류 프로세스를 최적화하는 것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25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물류팀</a:t>
            </a:r>
            <a:r>
              <a:rPr lang="en-US" altLang="ko-KR" sz="3000" dirty="0"/>
              <a:t>-1. </a:t>
            </a:r>
            <a:r>
              <a:rPr lang="ko-KR" altLang="en-US" sz="3000" dirty="0"/>
              <a:t>배송비와 판매량 간의 관계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258EE3-9747-B600-CF4C-15E035FBC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7"/>
          <a:stretch/>
        </p:blipFill>
        <p:spPr>
          <a:xfrm>
            <a:off x="5673440" y="1514475"/>
            <a:ext cx="6237571" cy="3228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BC9DBB-3F39-AE16-6A0F-E094DFB78920}"/>
              </a:ext>
            </a:extLst>
          </p:cNvPr>
          <p:cNvSpPr txBox="1"/>
          <p:nvPr/>
        </p:nvSpPr>
        <p:spPr>
          <a:xfrm>
            <a:off x="838196" y="4973700"/>
            <a:ext cx="11072815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>
                <a:latin typeface="Inter" panose="020B0502030000000004" pitchFamily="34" charset="0"/>
              </a:rPr>
              <a:t>배송비</a:t>
            </a:r>
            <a:r>
              <a:rPr lang="en-US" altLang="ko-KR" sz="1700" dirty="0">
                <a:latin typeface="Inter" panose="020B0502030000000004" pitchFamily="34" charset="0"/>
              </a:rPr>
              <a:t>(=</a:t>
            </a:r>
            <a:r>
              <a:rPr lang="ko-KR" altLang="en-US" sz="1700" dirty="0">
                <a:latin typeface="Inter" panose="020B0502030000000004" pitchFamily="34" charset="0"/>
              </a:rPr>
              <a:t>물류 비용</a:t>
            </a:r>
            <a:r>
              <a:rPr lang="en-US" altLang="ko-KR" sz="1700" dirty="0">
                <a:latin typeface="Inter" panose="020B0502030000000004" pitchFamily="34" charset="0"/>
              </a:rPr>
              <a:t>)</a:t>
            </a:r>
            <a:r>
              <a:rPr lang="ko-KR" altLang="en-US" sz="1700" dirty="0">
                <a:latin typeface="Inter" panose="020B0502030000000004" pitchFamily="34" charset="0"/>
              </a:rPr>
              <a:t>이 증가함에 따라 판매량은 감소하는 양상을 보임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추후 높은 배송비에 해당되는 판매자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-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구매자 구간을 파악해 물류 센터의 입지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사업장 위치 선정 등의 </a:t>
            </a:r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의사 결정에 참고할 수 있음 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B5392C-95C0-BCD1-01DD-BFEA8E873273}"/>
              </a:ext>
            </a:extLst>
          </p:cNvPr>
          <p:cNvSpPr txBox="1"/>
          <p:nvPr/>
        </p:nvSpPr>
        <p:spPr>
          <a:xfrm>
            <a:off x="838196" y="1888531"/>
            <a:ext cx="4835244" cy="2970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배송비의 구간에 따른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구매 건수</a:t>
            </a:r>
            <a:r>
              <a:rPr lang="en-US" altLang="ko-KR" sz="1700" dirty="0"/>
              <a:t>)</a:t>
            </a:r>
            <a:r>
              <a:rPr lang="ko-KR" altLang="en-US" sz="1700" dirty="0"/>
              <a:t>을 확인 </a:t>
            </a:r>
            <a:r>
              <a:rPr lang="en-US" altLang="ko-KR" sz="1700" dirty="0">
                <a:sym typeface="Wingdings" pitchFamily="2" charset="2"/>
              </a:rPr>
              <a:t></a:t>
            </a:r>
            <a:r>
              <a:rPr lang="ko-KR" altLang="en-US" sz="1700" dirty="0">
                <a:sym typeface="Wingdings" pitchFamily="2" charset="2"/>
              </a:rPr>
              <a:t> 추가 물류 창고 신설을 고려 </a:t>
            </a:r>
            <a:r>
              <a:rPr lang="ko-KR" altLang="en-US" sz="1700" dirty="0" err="1">
                <a:sym typeface="Wingdings" pitchFamily="2" charset="2"/>
              </a:rPr>
              <a:t>할수</a:t>
            </a:r>
            <a:r>
              <a:rPr lang="ko-KR" altLang="en-US" sz="1700" dirty="0">
                <a:sym typeface="Wingdings" pitchFamily="2" charset="2"/>
              </a:rPr>
              <a:t> 있음</a:t>
            </a:r>
            <a:br>
              <a:rPr lang="en-US" altLang="ko-KR" sz="1700" dirty="0">
                <a:sym typeface="Wingdings" pitchFamily="2" charset="2"/>
              </a:rPr>
            </a:br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은 정상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환불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미도착</a:t>
            </a:r>
            <a:r>
              <a:rPr lang="ko-KR" altLang="en-US" sz="1700" dirty="0"/>
              <a:t> 제외</a:t>
            </a:r>
            <a:r>
              <a:rPr lang="en-US" altLang="ko-KR" sz="1700" dirty="0"/>
              <a:t>)</a:t>
            </a:r>
            <a:r>
              <a:rPr lang="ko-KR" altLang="en-US" sz="1700" dirty="0"/>
              <a:t>을 알 수 있어</a:t>
            </a:r>
            <a:r>
              <a:rPr lang="en-US" altLang="ko-KR" sz="1700" dirty="0"/>
              <a:t>, </a:t>
            </a:r>
            <a:r>
              <a:rPr lang="ko-KR" altLang="en-US" sz="1700" dirty="0"/>
              <a:t>이 테이블을 활용해서 제작</a:t>
            </a:r>
          </a:p>
          <a:p>
            <a:endParaRPr lang="ko-KR" altLang="en-US" sz="1700" dirty="0"/>
          </a:p>
          <a:p>
            <a:endParaRPr lang="en-US" altLang="ko-KR" sz="1700" dirty="0"/>
          </a:p>
          <a:p>
            <a:br>
              <a:rPr lang="en-US" altLang="ko-KR" sz="1700" dirty="0"/>
            </a:b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175183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물류팀</a:t>
            </a:r>
            <a:r>
              <a:rPr lang="en-US" altLang="ko-KR" sz="3000" dirty="0"/>
              <a:t>-2. </a:t>
            </a:r>
            <a:r>
              <a:rPr lang="ko-KR" altLang="en-US" sz="3000" dirty="0"/>
              <a:t>배송비와 상품 무게 간의 관계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6" y="1413690"/>
            <a:ext cx="5033264" cy="34932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상품의 무게 구간에 따른 평균 물류 비용 확인 </a:t>
            </a:r>
            <a:r>
              <a:rPr lang="en-US" altLang="ko-KR" sz="1700" dirty="0">
                <a:sym typeface="Wingdings" pitchFamily="2" charset="2"/>
              </a:rPr>
              <a:t></a:t>
            </a:r>
            <a:r>
              <a:rPr lang="ko-KR" altLang="en-US" sz="1700" dirty="0">
                <a:sym typeface="Wingdings" pitchFamily="2" charset="2"/>
              </a:rPr>
              <a:t> 상품의 </a:t>
            </a:r>
            <a:r>
              <a:rPr lang="ko-KR" altLang="en-US" sz="1700" dirty="0" err="1">
                <a:sym typeface="Wingdings" pitchFamily="2" charset="2"/>
              </a:rPr>
              <a:t>무게별</a:t>
            </a:r>
            <a:r>
              <a:rPr lang="ko-KR" altLang="en-US" sz="1700" dirty="0">
                <a:sym typeface="Wingdings" pitchFamily="2" charset="2"/>
              </a:rPr>
              <a:t> 물류 비용 책정 </a:t>
            </a:r>
            <a:r>
              <a:rPr lang="en-US" altLang="ko-KR" sz="1700" dirty="0" err="1">
                <a:sym typeface="Wingdings" pitchFamily="2" charset="2"/>
              </a:rPr>
              <a:t>api</a:t>
            </a:r>
            <a:r>
              <a:rPr lang="ko-KR" altLang="en-US" sz="1700" dirty="0">
                <a:sym typeface="Wingdings" pitchFamily="2" charset="2"/>
              </a:rPr>
              <a:t> 제작에 사용될 수 있음</a:t>
            </a:r>
            <a:endParaRPr lang="en-US" altLang="ko-KR" sz="1700" dirty="0">
              <a:sym typeface="Wingdings" pitchFamily="2" charset="2"/>
            </a:endParaRPr>
          </a:p>
          <a:p>
            <a:endParaRPr lang="en-US" altLang="ko-KR" sz="1700" dirty="0">
              <a:sym typeface="Wingdings" pitchFamily="2" charset="2"/>
            </a:endParaRPr>
          </a:p>
          <a:p>
            <a:r>
              <a:rPr lang="ko-KR" altLang="en-US" sz="1700" dirty="0">
                <a:sym typeface="Wingdings" pitchFamily="2" charset="2"/>
              </a:rPr>
              <a:t>배송비 구간 설정 기준</a:t>
            </a:r>
            <a:r>
              <a:rPr lang="en-US" altLang="ko-KR" sz="1700" dirty="0">
                <a:sym typeface="Wingdings" pitchFamily="2" charset="2"/>
              </a:rPr>
              <a:t>:</a:t>
            </a:r>
            <a:r>
              <a:rPr lang="ko-KR" altLang="en-US" sz="1700" dirty="0">
                <a:sym typeface="Wingdings" pitchFamily="2" charset="2"/>
              </a:rPr>
              <a:t>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국내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택배사의 택배 </a:t>
            </a:r>
            <a:r>
              <a:rPr lang="ko-KR" altLang="en-US" sz="1700" b="0" i="0" dirty="0" err="1">
                <a:effectLst/>
                <a:latin typeface="Inter" panose="020B0502030000000004" pitchFamily="34" charset="0"/>
              </a:rPr>
              <a:t>무게별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운임 기준을 참고함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(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극소형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/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소형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/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중형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/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대형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/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특대형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5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가지 구간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)</a:t>
            </a:r>
          </a:p>
          <a:p>
            <a:endParaRPr lang="en-US" altLang="ko-KR" sz="1700" dirty="0">
              <a:sym typeface="Wingdings" pitchFamily="2" charset="2"/>
            </a:endParaRPr>
          </a:p>
          <a:p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은 정상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환불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미도착</a:t>
            </a:r>
            <a:r>
              <a:rPr lang="ko-KR" altLang="en-US" sz="1700" dirty="0"/>
              <a:t> 제외</a:t>
            </a:r>
            <a:r>
              <a:rPr lang="en-US" altLang="ko-KR" sz="1700" dirty="0"/>
              <a:t>)</a:t>
            </a:r>
            <a:r>
              <a:rPr lang="ko-KR" altLang="en-US" sz="1700" dirty="0"/>
              <a:t>을 알 수 있어</a:t>
            </a:r>
            <a:r>
              <a:rPr lang="en-US" altLang="ko-KR" sz="1700" dirty="0"/>
              <a:t>, </a:t>
            </a:r>
            <a:r>
              <a:rPr lang="ko-KR" altLang="en-US" sz="1700" dirty="0"/>
              <a:t>이 테이블을 활용해서 제작</a:t>
            </a:r>
          </a:p>
          <a:p>
            <a:endParaRPr lang="ko-KR" altLang="en-US" sz="1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D3C87-94EE-7401-F146-617C660F51BA}"/>
              </a:ext>
            </a:extLst>
          </p:cNvPr>
          <p:cNvSpPr txBox="1"/>
          <p:nvPr/>
        </p:nvSpPr>
        <p:spPr>
          <a:xfrm>
            <a:off x="838196" y="4768550"/>
            <a:ext cx="110728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>
                <a:latin typeface="Inter" panose="020B0502030000000004" pitchFamily="34" charset="0"/>
              </a:rPr>
              <a:t>상품의 무게는 </a:t>
            </a:r>
            <a:r>
              <a:rPr lang="en-US" altLang="ko-KR" sz="1700" dirty="0">
                <a:latin typeface="Inter" panose="020B0502030000000004" pitchFamily="34" charset="0"/>
              </a:rPr>
              <a:t>0g(</a:t>
            </a:r>
            <a:r>
              <a:rPr lang="ko-KR" altLang="en-US" sz="1700" dirty="0">
                <a:latin typeface="Inter" panose="020B0502030000000004" pitchFamily="34" charset="0"/>
              </a:rPr>
              <a:t>초과</a:t>
            </a:r>
            <a:r>
              <a:rPr lang="en-US" altLang="ko-KR" sz="1700" dirty="0">
                <a:latin typeface="Inter" panose="020B0502030000000004" pitchFamily="34" charset="0"/>
              </a:rPr>
              <a:t>)~40kg</a:t>
            </a:r>
            <a:r>
              <a:rPr lang="ko-KR" altLang="en-US" sz="1700" dirty="0">
                <a:latin typeface="Inter" panose="020B0502030000000004" pitchFamily="34" charset="0"/>
              </a:rPr>
              <a:t> 사이의 분포를 이루고 있었고</a:t>
            </a:r>
            <a:r>
              <a:rPr lang="en-US" altLang="ko-KR" sz="1700" dirty="0">
                <a:latin typeface="Inter" panose="020B0502030000000004" pitchFamily="34" charset="0"/>
              </a:rPr>
              <a:t>,</a:t>
            </a:r>
            <a:r>
              <a:rPr lang="ko-KR" altLang="en-US" sz="1700" dirty="0">
                <a:latin typeface="Inter" panose="020B0502030000000004" pitchFamily="34" charset="0"/>
              </a:rPr>
              <a:t> </a:t>
            </a:r>
            <a:r>
              <a:rPr lang="en-US" altLang="ko-KR" sz="1700" dirty="0">
                <a:latin typeface="Inter" panose="020B0502030000000004" pitchFamily="34" charset="0"/>
              </a:rPr>
              <a:t>0g~10kg</a:t>
            </a:r>
            <a:r>
              <a:rPr lang="ko-KR" altLang="en-US" sz="1700" dirty="0">
                <a:latin typeface="Inter" panose="020B0502030000000004" pitchFamily="34" charset="0"/>
              </a:rPr>
              <a:t> 사이에 주로 분포가 집중되어 있는 </a:t>
            </a:r>
            <a:br>
              <a:rPr lang="en-US" altLang="ko-KR" sz="1700" dirty="0">
                <a:latin typeface="Inter" panose="020B0502030000000004" pitchFamily="34" charset="0"/>
              </a:rPr>
            </a:br>
            <a:r>
              <a:rPr lang="ko-KR" altLang="en-US" sz="1700" dirty="0">
                <a:latin typeface="Inter" panose="020B0502030000000004" pitchFamily="34" charset="0"/>
              </a:rPr>
              <a:t>것이 확인돼 이를 구간 설정에 반영함</a:t>
            </a:r>
            <a:endParaRPr lang="en-US" altLang="ko-KR" sz="1700" dirty="0">
              <a:latin typeface="Inter" panose="020B0502030000000004" pitchFamily="34" charset="0"/>
            </a:endParaRPr>
          </a:p>
          <a:p>
            <a:pPr algn="l"/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각 </a:t>
            </a:r>
            <a:r>
              <a:rPr lang="ko-KR" altLang="en-US" sz="1700" b="0" i="0" dirty="0" err="1">
                <a:effectLst/>
                <a:latin typeface="Inter" panose="020B0502030000000004" pitchFamily="34" charset="0"/>
              </a:rPr>
              <a:t>무게별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평균 배송비는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16,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22,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30,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42,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68$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와 같이</a:t>
            </a:r>
            <a:r>
              <a:rPr lang="ko-KR" altLang="en-US" sz="1700" dirty="0">
                <a:latin typeface="Inter" panose="020B0502030000000004" pitchFamily="34" charset="0"/>
              </a:rPr>
              <a:t> 유사한 폭으로 증가하나</a:t>
            </a:r>
            <a:r>
              <a:rPr lang="en-US" altLang="ko-KR" sz="1700" dirty="0">
                <a:latin typeface="Inter" panose="020B0502030000000004" pitchFamily="34" charset="0"/>
              </a:rPr>
              <a:t>,</a:t>
            </a:r>
            <a:r>
              <a:rPr lang="ko-KR" altLang="en-US" sz="1700" dirty="0">
                <a:latin typeface="Inter" panose="020B0502030000000004" pitchFamily="34" charset="0"/>
              </a:rPr>
              <a:t> </a:t>
            </a:r>
            <a:br>
              <a:rPr lang="en-US" altLang="ko-KR" sz="1700" dirty="0">
                <a:latin typeface="Inter" panose="020B0502030000000004" pitchFamily="34" charset="0"/>
              </a:rPr>
            </a:br>
            <a:r>
              <a:rPr lang="ko-KR" altLang="en-US" sz="1700" dirty="0">
                <a:latin typeface="Inter" panose="020B0502030000000004" pitchFamily="34" charset="0"/>
              </a:rPr>
              <a:t>특대형의 경우 </a:t>
            </a:r>
            <a:r>
              <a:rPr lang="en-US" altLang="ko-KR" sz="1700" dirty="0">
                <a:latin typeface="Inter" panose="020B0502030000000004" pitchFamily="34" charset="0"/>
              </a:rPr>
              <a:t>10kg~40kg</a:t>
            </a:r>
            <a:r>
              <a:rPr lang="ko-KR" altLang="en-US" sz="1700" dirty="0">
                <a:latin typeface="Inter" panose="020B0502030000000004" pitchFamily="34" charset="0"/>
              </a:rPr>
              <a:t> 사이 데이터로 도출한 값임 </a:t>
            </a:r>
            <a:r>
              <a:rPr lang="en-US" altLang="ko-KR" sz="1700" dirty="0">
                <a:latin typeface="Inter" panose="020B0502030000000004" pitchFamily="34" charset="0"/>
              </a:rPr>
              <a:t>(</a:t>
            </a:r>
            <a:r>
              <a:rPr lang="ko-KR" altLang="en-US" sz="1700" dirty="0" err="1">
                <a:latin typeface="Inter" panose="020B0502030000000004" pitchFamily="34" charset="0"/>
              </a:rPr>
              <a:t>극단치</a:t>
            </a:r>
            <a:r>
              <a:rPr lang="en-US" altLang="ko-KR" sz="1700" dirty="0">
                <a:latin typeface="Inter" panose="020B0502030000000004" pitchFamily="34" charset="0"/>
              </a:rPr>
              <a:t>(outlier)</a:t>
            </a:r>
            <a:r>
              <a:rPr lang="ko-KR" altLang="en-US" sz="1700" dirty="0">
                <a:latin typeface="Inter" panose="020B0502030000000004" pitchFamily="34" charset="0"/>
              </a:rPr>
              <a:t> 데이터가 포함되었을 가능성이 있음</a:t>
            </a:r>
            <a:r>
              <a:rPr lang="en-US" altLang="ko-KR" sz="1700" dirty="0">
                <a:latin typeface="Inter" panose="020B0502030000000004" pitchFamily="34" charset="0"/>
              </a:rPr>
              <a:t>)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pic>
        <p:nvPicPr>
          <p:cNvPr id="4" name="그림 3" descr="텍스트, 스크린샷, 번호, 도표이(가) 표시된 사진&#10;&#10;자동 생성된 설명">
            <a:extLst>
              <a:ext uri="{FF2B5EF4-FFF2-40B4-BE49-F238E27FC236}">
                <a16:creationId xmlns:a16="http://schemas.microsoft.com/office/drawing/2014/main" id="{D400FFE4-EBC3-313A-CA46-102D5656A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322" y="1231509"/>
            <a:ext cx="6465677" cy="361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634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067574-3290-CB37-7F56-7286F0930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1867"/>
            <a:ext cx="10515600" cy="1325563"/>
          </a:xfrm>
        </p:spPr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E74F52-CE4C-0DBD-51BD-E358C6EF2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229"/>
            <a:ext cx="10515600" cy="4938098"/>
          </a:xfrm>
        </p:spPr>
        <p:txBody>
          <a:bodyPr/>
          <a:lstStyle/>
          <a:p>
            <a:r>
              <a:rPr lang="ko-KR" altLang="en-US" dirty="0"/>
              <a:t>프로젝트 개요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ERD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시스템구성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데이터분석</a:t>
            </a:r>
            <a:r>
              <a:rPr lang="en-US" altLang="ko-KR" dirty="0"/>
              <a:t>(</a:t>
            </a:r>
            <a:r>
              <a:rPr lang="ko-KR" altLang="en-US" dirty="0"/>
              <a:t>마케팅팀</a:t>
            </a:r>
            <a:r>
              <a:rPr lang="en-US" altLang="ko-KR" dirty="0"/>
              <a:t>, </a:t>
            </a:r>
            <a:r>
              <a:rPr lang="ko-KR" altLang="en-US" dirty="0"/>
              <a:t>고객만족팀</a:t>
            </a:r>
            <a:r>
              <a:rPr lang="en-US" altLang="ko-KR" dirty="0"/>
              <a:t>, </a:t>
            </a:r>
            <a:r>
              <a:rPr lang="ko-KR" altLang="en-US" dirty="0"/>
              <a:t>물류팀</a:t>
            </a:r>
            <a:r>
              <a:rPr lang="en-US" altLang="ko-KR" dirty="0"/>
              <a:t>, </a:t>
            </a:r>
            <a:r>
              <a:rPr lang="ko-KR" altLang="en-US" dirty="0" err="1"/>
              <a:t>경영팀</a:t>
            </a:r>
            <a:r>
              <a:rPr lang="en-US" altLang="ko-KR" dirty="0"/>
              <a:t>)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부서간 협업과정</a:t>
            </a:r>
          </a:p>
        </p:txBody>
      </p:sp>
    </p:spTree>
    <p:extLst>
      <p:ext uri="{BB962C8B-B14F-4D97-AF65-F5344CB8AC3E}">
        <p14:creationId xmlns:p14="http://schemas.microsoft.com/office/powerpoint/2010/main" val="4226927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물류팀</a:t>
            </a:r>
            <a:r>
              <a:rPr lang="en-US" altLang="ko-KR" sz="3000" dirty="0"/>
              <a:t>-3. </a:t>
            </a:r>
            <a:r>
              <a:rPr lang="ko-KR" altLang="en-US" sz="3000" dirty="0"/>
              <a:t>고객 타입과 배송 도착시간의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7" y="4880822"/>
            <a:ext cx="1019949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>
                <a:latin typeface="Inter" panose="020B0502030000000004" pitchFamily="34" charset="0"/>
              </a:rPr>
              <a:t>활성 고객의 경우 평균 </a:t>
            </a:r>
            <a:r>
              <a:rPr lang="en-US" altLang="ko-KR" sz="1700" dirty="0">
                <a:latin typeface="Inter" panose="020B0502030000000004" pitchFamily="34" charset="0"/>
              </a:rPr>
              <a:t>6.7</a:t>
            </a:r>
            <a:r>
              <a:rPr lang="ko-KR" altLang="en-US" sz="1700" dirty="0">
                <a:latin typeface="Inter" panose="020B0502030000000004" pitchFamily="34" charset="0"/>
              </a:rPr>
              <a:t>일의 배송기간이 소요됐으나</a:t>
            </a:r>
            <a:r>
              <a:rPr lang="en-US" altLang="ko-KR" sz="1700" dirty="0">
                <a:latin typeface="Inter" panose="020B0502030000000004" pitchFamily="34" charset="0"/>
              </a:rPr>
              <a:t>,</a:t>
            </a:r>
            <a:r>
              <a:rPr lang="ko-KR" altLang="en-US" sz="1700" dirty="0">
                <a:latin typeface="Inter" panose="020B0502030000000004" pitchFamily="34" charset="0"/>
              </a:rPr>
              <a:t> 비활성 고객의 경우 평균 </a:t>
            </a:r>
            <a:r>
              <a:rPr lang="en-US" altLang="ko-KR" sz="1700" dirty="0">
                <a:latin typeface="Inter" panose="020B0502030000000004" pitchFamily="34" charset="0"/>
              </a:rPr>
              <a:t>10.2</a:t>
            </a:r>
            <a:r>
              <a:rPr lang="ko-KR" altLang="en-US" sz="1700" dirty="0">
                <a:latin typeface="Inter" panose="020B0502030000000004" pitchFamily="34" charset="0"/>
              </a:rPr>
              <a:t>일이 걸림</a:t>
            </a:r>
            <a:endParaRPr lang="en-US" altLang="ko-KR" sz="1700" dirty="0">
              <a:latin typeface="Inter" panose="020B0502030000000004" pitchFamily="34" charset="0"/>
            </a:endParaRPr>
          </a:p>
          <a:p>
            <a:pPr algn="l"/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물자 이동 관련 정책을 개선해 비활성 고객의 배송 도착시간을 활성 고객과 비슷한 정도로 </a:t>
            </a:r>
            <a:r>
              <a:rPr lang="ko-KR" altLang="en-US" sz="1700" b="0" i="0" dirty="0" err="1">
                <a:effectLst/>
                <a:latin typeface="Inter" panose="020B0502030000000004" pitchFamily="34" charset="0"/>
              </a:rPr>
              <a:t>단축시킬수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있다면 활성 고객으로의 전환이 가능할 것임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413690"/>
            <a:ext cx="5435012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구매자의 타입</a:t>
            </a:r>
            <a:r>
              <a:rPr lang="en-US" altLang="ko-KR" sz="1700" dirty="0"/>
              <a:t>(</a:t>
            </a:r>
            <a:r>
              <a:rPr lang="ko-KR" altLang="en-US" sz="1700" dirty="0"/>
              <a:t>활성</a:t>
            </a:r>
            <a:r>
              <a:rPr lang="en-US" altLang="ko-KR" sz="1700" dirty="0"/>
              <a:t>/</a:t>
            </a:r>
            <a:r>
              <a:rPr lang="ko-KR" altLang="en-US" sz="1700" dirty="0"/>
              <a:t>비활성</a:t>
            </a:r>
            <a:r>
              <a:rPr lang="en-US" altLang="ko-KR" sz="1700" dirty="0"/>
              <a:t>)</a:t>
            </a:r>
            <a:r>
              <a:rPr lang="ko-KR" altLang="en-US" sz="1700" dirty="0"/>
              <a:t>이 분류될 때 평균 배송 도착시간이 미친 영향을 파악 </a:t>
            </a:r>
            <a:r>
              <a:rPr lang="en-US" altLang="ko-KR" sz="1700" dirty="0">
                <a:sym typeface="Wingdings" pitchFamily="2" charset="2"/>
              </a:rPr>
              <a:t></a:t>
            </a:r>
            <a:r>
              <a:rPr lang="ko-KR" altLang="en-US" sz="1700" dirty="0">
                <a:sym typeface="Wingdings" pitchFamily="2" charset="2"/>
              </a:rPr>
              <a:t> </a:t>
            </a:r>
            <a:r>
              <a:rPr lang="en-US" altLang="ko-KR" sz="1700" dirty="0">
                <a:sym typeface="Wingdings" pitchFamily="2" charset="2"/>
              </a:rPr>
              <a:t>&lt;</a:t>
            </a:r>
            <a:r>
              <a:rPr lang="ko-KR" altLang="en-US" sz="1700" dirty="0">
                <a:sym typeface="Wingdings" pitchFamily="2" charset="2"/>
              </a:rPr>
              <a:t>비활성 고객의 위치</a:t>
            </a:r>
            <a:r>
              <a:rPr lang="en-US" altLang="ko-KR" sz="1700" dirty="0">
                <a:sym typeface="Wingdings" pitchFamily="2" charset="2"/>
              </a:rPr>
              <a:t>&gt;</a:t>
            </a:r>
            <a:r>
              <a:rPr lang="ko-KR" altLang="en-US" sz="1700" dirty="0">
                <a:sym typeface="Wingdings" pitchFamily="2" charset="2"/>
              </a:rPr>
              <a:t> </a:t>
            </a:r>
            <a:r>
              <a:rPr lang="en-US" altLang="ko-KR" sz="1700" dirty="0">
                <a:sym typeface="Wingdings" pitchFamily="2" charset="2"/>
              </a:rPr>
              <a:t>&amp;</a:t>
            </a:r>
            <a:r>
              <a:rPr lang="ko-KR" altLang="en-US" sz="1700" dirty="0">
                <a:sym typeface="Wingdings" pitchFamily="2" charset="2"/>
              </a:rPr>
              <a:t> </a:t>
            </a:r>
            <a:r>
              <a:rPr lang="en-US" altLang="ko-KR" sz="1700" dirty="0">
                <a:sym typeface="Wingdings" pitchFamily="2" charset="2"/>
              </a:rPr>
              <a:t>&lt;</a:t>
            </a:r>
            <a:r>
              <a:rPr lang="ko-KR" altLang="en-US" sz="1700" dirty="0">
                <a:sym typeface="Wingdings" pitchFamily="2" charset="2"/>
              </a:rPr>
              <a:t>비활성 고객이 구매한 물품의 판매자 위치</a:t>
            </a:r>
            <a:r>
              <a:rPr lang="en-US" altLang="ko-KR" sz="1700" dirty="0">
                <a:sym typeface="Wingdings" pitchFamily="2" charset="2"/>
              </a:rPr>
              <a:t>&gt;</a:t>
            </a:r>
            <a:r>
              <a:rPr lang="ko-KR" altLang="en-US" sz="1700" dirty="0">
                <a:sym typeface="Wingdings" pitchFamily="2" charset="2"/>
              </a:rPr>
              <a:t> 사이의 거리를 파악해 평균 도착시간을 개선 </a:t>
            </a:r>
            <a:r>
              <a:rPr lang="en-US" altLang="ko-KR" sz="1700" dirty="0">
                <a:sym typeface="Wingdings" pitchFamily="2" charset="2"/>
              </a:rPr>
              <a:t></a:t>
            </a:r>
            <a:r>
              <a:rPr lang="ko-KR" altLang="en-US" sz="1700" dirty="0">
                <a:sym typeface="Wingdings" pitchFamily="2" charset="2"/>
              </a:rPr>
              <a:t> 비활성 고객의 활성화 전략 수립에 사용</a:t>
            </a:r>
            <a:endParaRPr lang="en-US" altLang="ko-KR" sz="1700" dirty="0">
              <a:sym typeface="Wingdings" pitchFamily="2" charset="2"/>
            </a:endParaRPr>
          </a:p>
          <a:p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</a:t>
            </a:r>
          </a:p>
          <a:p>
            <a:r>
              <a:rPr lang="en-US" altLang="ko-KR" sz="1700" dirty="0"/>
              <a:t>1.</a:t>
            </a:r>
            <a:r>
              <a:rPr lang="ko-KR" altLang="en-US" sz="1700" dirty="0"/>
              <a:t> 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은 정상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환불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미도착</a:t>
            </a:r>
            <a:r>
              <a:rPr lang="ko-KR" altLang="en-US" sz="1700" dirty="0"/>
              <a:t> 제외</a:t>
            </a:r>
            <a:r>
              <a:rPr lang="en-US" altLang="ko-KR" sz="1700" dirty="0"/>
              <a:t>)</a:t>
            </a:r>
            <a:r>
              <a:rPr lang="ko-KR" altLang="en-US" sz="1700" dirty="0"/>
              <a:t>을 알 수 있어</a:t>
            </a:r>
            <a:r>
              <a:rPr lang="en-US" altLang="ko-KR" sz="1700" dirty="0"/>
              <a:t>, </a:t>
            </a:r>
            <a:r>
              <a:rPr lang="ko-KR" altLang="en-US" sz="1700" dirty="0"/>
              <a:t>이 테이블을 활용해서 제작</a:t>
            </a:r>
          </a:p>
          <a:p>
            <a:r>
              <a:rPr lang="en-US" altLang="ko-KR" sz="1700" dirty="0"/>
              <a:t>2.</a:t>
            </a:r>
            <a:r>
              <a:rPr lang="ko-KR" altLang="en-US" sz="1700" dirty="0"/>
              <a:t> 마케팅부서의 </a:t>
            </a:r>
            <a:r>
              <a:rPr lang="en-US" altLang="ko-KR" sz="1700" dirty="0" err="1"/>
              <a:t>customer_activity</a:t>
            </a:r>
            <a:r>
              <a:rPr lang="ko-KR" altLang="en-US" sz="1700" dirty="0"/>
              <a:t> 테이블을 이용해 </a:t>
            </a:r>
            <a:r>
              <a:rPr lang="en-US" altLang="ko-KR" sz="1700" dirty="0" err="1"/>
              <a:t>customer_id</a:t>
            </a:r>
            <a:r>
              <a:rPr lang="ko-KR" altLang="en-US" sz="1700" dirty="0"/>
              <a:t>별 활성</a:t>
            </a:r>
            <a:r>
              <a:rPr lang="en-US" altLang="ko-KR" sz="1700" dirty="0"/>
              <a:t>/</a:t>
            </a:r>
            <a:r>
              <a:rPr lang="ko-KR" altLang="en-US" sz="1700" dirty="0"/>
              <a:t>비활성 여부를 파악</a:t>
            </a:r>
            <a:r>
              <a:rPr lang="en-US" altLang="ko-KR" sz="1700" dirty="0"/>
              <a:t>,</a:t>
            </a:r>
            <a:r>
              <a:rPr lang="ko-KR" altLang="en-US" sz="1700" dirty="0"/>
              <a:t> 이 테이블을 활용해서 제작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536F63B-B808-0716-D883-C9B978D42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288" y="1094143"/>
            <a:ext cx="5130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314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EC9F72-06E4-98F9-B58B-DF9CCC89F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32" t="2138" r="17835" b="3008"/>
          <a:stretch/>
        </p:blipFill>
        <p:spPr>
          <a:xfrm>
            <a:off x="7351059" y="585693"/>
            <a:ext cx="4685554" cy="4828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물류팀</a:t>
            </a:r>
            <a:r>
              <a:rPr lang="en-US" altLang="ko-KR" sz="3000" dirty="0"/>
              <a:t>-4. </a:t>
            </a:r>
            <a:r>
              <a:rPr lang="ko-KR" altLang="en-US" sz="3000" dirty="0"/>
              <a:t>구매 지역과 배송비 간의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696612" y="5162429"/>
            <a:ext cx="1022309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>
                <a:latin typeface="Inter" panose="020B0502030000000004" pitchFamily="34" charset="0"/>
              </a:rPr>
              <a:t>주로 북부</a:t>
            </a:r>
            <a:r>
              <a:rPr lang="en-US" altLang="ko-KR" sz="1700" dirty="0">
                <a:latin typeface="Inter" panose="020B0502030000000004" pitchFamily="34" charset="0"/>
              </a:rPr>
              <a:t>,</a:t>
            </a:r>
            <a:r>
              <a:rPr lang="ko-KR" altLang="en-US" sz="1700" dirty="0">
                <a:latin typeface="Inter" panose="020B0502030000000004" pitchFamily="34" charset="0"/>
              </a:rPr>
              <a:t> 북동부에 위치한 구매자의 경우 타 지역에 비해 높은 물류 비용을 지불하는 것으로 나타남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이와 같은 결과를 보인 이유는 대부분의 판매자의 위치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(</a:t>
            </a:r>
            <a:r>
              <a:rPr lang="en-US" altLang="ko-KR" sz="1700" b="0" i="0" dirty="0" err="1">
                <a:effectLst/>
                <a:latin typeface="Inter" panose="020B0502030000000004" pitchFamily="34" charset="0"/>
              </a:rPr>
              <a:t>seller_state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)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가 남부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 남동부에 위치해 있기 때문이라고 추측할 수 있음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700" dirty="0">
                <a:latin typeface="Inter" panose="020B0502030000000004" pitchFamily="34" charset="0"/>
              </a:rPr>
              <a:t>3. </a:t>
            </a:r>
            <a:r>
              <a:rPr lang="ko-KR" altLang="en-US" sz="1700" dirty="0">
                <a:latin typeface="Inter" panose="020B0502030000000004" pitchFamily="34" charset="0"/>
              </a:rPr>
              <a:t>북부에 물류창고를 신설하기로 하고</a:t>
            </a:r>
            <a:r>
              <a:rPr lang="en-US" altLang="ko-KR" sz="1700" dirty="0">
                <a:latin typeface="Inter" panose="020B0502030000000004" pitchFamily="34" charset="0"/>
              </a:rPr>
              <a:t>, </a:t>
            </a:r>
            <a:r>
              <a:rPr lang="ko-KR" altLang="en-US" sz="1700" dirty="0">
                <a:latin typeface="Inter" panose="020B0502030000000004" pitchFamily="34" charset="0"/>
              </a:rPr>
              <a:t>더 상세한 입지는 도로 데이터를 추가해 결정할 예정</a:t>
            </a:r>
            <a:endParaRPr lang="en-US" altLang="ko-KR" sz="1700" b="0" i="0" dirty="0">
              <a:effectLst/>
              <a:latin typeface="Inter" panose="020B05020300000000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696612" y="1695571"/>
            <a:ext cx="6164338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기획의도 </a:t>
            </a:r>
            <a:r>
              <a:rPr lang="en-US" altLang="ko-KR" dirty="0"/>
              <a:t>: </a:t>
            </a:r>
            <a:r>
              <a:rPr lang="ko-KR" altLang="en-US" dirty="0"/>
              <a:t>지역별 평균 배송비를 확인해 높은 물류비를 보이는 지역이 일관되게 나타난다면</a:t>
            </a:r>
            <a:r>
              <a:rPr lang="en-US" altLang="ko-KR" dirty="0"/>
              <a:t>,</a:t>
            </a:r>
            <a:r>
              <a:rPr lang="ko-KR" altLang="en-US" dirty="0"/>
              <a:t> 신규 물류 창고 입지 설정 시 결정에 사용할 수 있다</a:t>
            </a:r>
            <a:r>
              <a:rPr lang="en-US" altLang="ko-KR" dirty="0"/>
              <a:t>.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sz="1700" dirty="0"/>
          </a:p>
          <a:p>
            <a:r>
              <a:rPr lang="ko-KR" altLang="en-US" sz="1800" dirty="0"/>
              <a:t>협조요청 </a:t>
            </a:r>
            <a:r>
              <a:rPr lang="en-US" altLang="ko-KR" sz="1800" dirty="0"/>
              <a:t>: </a:t>
            </a:r>
            <a:br>
              <a:rPr lang="en-US" altLang="ko-KR" sz="1800" dirty="0"/>
            </a:br>
            <a:r>
              <a:rPr lang="en-US" altLang="ko-KR" sz="1800" dirty="0"/>
              <a:t>1) [</a:t>
            </a:r>
            <a:r>
              <a:rPr lang="ko-KR" altLang="en-US" dirty="0"/>
              <a:t>물류팀</a:t>
            </a:r>
            <a:r>
              <a:rPr lang="en-US" altLang="ko-KR" dirty="0"/>
              <a:t>]</a:t>
            </a:r>
            <a:r>
              <a:rPr lang="ko-KR" altLang="en-US" dirty="0"/>
              <a:t> 높은 물류비가 판매량에 악 영향력을 끼침</a:t>
            </a:r>
            <a:endParaRPr lang="en-US" altLang="ko-KR" dirty="0"/>
          </a:p>
          <a:p>
            <a:r>
              <a:rPr lang="en-US" altLang="ko-KR" dirty="0"/>
              <a:t>2) </a:t>
            </a:r>
            <a:r>
              <a:rPr lang="en-US" altLang="ko-KR" sz="1800" dirty="0"/>
              <a:t>[</a:t>
            </a:r>
            <a:r>
              <a:rPr lang="ko-KR" altLang="en-US" dirty="0"/>
              <a:t>물류팀</a:t>
            </a:r>
            <a:r>
              <a:rPr lang="en-US" altLang="ko-KR" dirty="0"/>
              <a:t>]</a:t>
            </a:r>
            <a:r>
              <a:rPr lang="ko-KR" altLang="en-US" dirty="0"/>
              <a:t> 비활성 고객은 평균적으로 긴 배송시간을 경험</a:t>
            </a:r>
            <a:endParaRPr lang="en-US" altLang="ko-KR" dirty="0"/>
          </a:p>
          <a:p>
            <a:r>
              <a:rPr lang="en-US" altLang="ko-KR" dirty="0"/>
              <a:t>3) [</a:t>
            </a:r>
            <a:r>
              <a:rPr lang="ko-KR" altLang="en-US" dirty="0"/>
              <a:t>고객만족부서</a:t>
            </a:r>
            <a:r>
              <a:rPr lang="en-US" altLang="ko-KR" dirty="0"/>
              <a:t>]</a:t>
            </a:r>
            <a:r>
              <a:rPr lang="ko-KR" altLang="en-US" dirty="0"/>
              <a:t> 긴 배송시간이 고객만족에 악영향을 미친다는 보고</a:t>
            </a:r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196345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물류팀</a:t>
            </a:r>
            <a:r>
              <a:rPr lang="en-US" altLang="ko-KR" sz="3000" dirty="0"/>
              <a:t>-5. </a:t>
            </a:r>
            <a:r>
              <a:rPr lang="ko-KR" altLang="en-US" sz="3000" dirty="0"/>
              <a:t>구매 지역과 상품 카테고리 선호도 간의 관계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469598" y="4095259"/>
            <a:ext cx="115797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기획의도 </a:t>
            </a:r>
            <a:r>
              <a:rPr lang="en-US" altLang="ko-KR" sz="1600" dirty="0"/>
              <a:t>: </a:t>
            </a:r>
            <a:r>
              <a:rPr lang="ko-KR" altLang="en-US" sz="1600" dirty="0"/>
              <a:t>판매량 기반의 지역별 상위 </a:t>
            </a:r>
            <a:r>
              <a:rPr lang="en-US" altLang="ko-KR" sz="1600" dirty="0"/>
              <a:t>3</a:t>
            </a:r>
            <a:r>
              <a:rPr lang="ko-KR" altLang="en-US" sz="1600" dirty="0"/>
              <a:t>개의 상품 카테고리 파악 </a:t>
            </a:r>
            <a:br>
              <a:rPr lang="en-US" altLang="ko-KR" sz="1600" dirty="0"/>
            </a:br>
            <a:r>
              <a:rPr lang="en-US" altLang="ko-KR" sz="1600" dirty="0">
                <a:sym typeface="Wingdings" pitchFamily="2" charset="2"/>
              </a:rPr>
              <a:t></a:t>
            </a:r>
            <a:r>
              <a:rPr lang="ko-KR" altLang="en-US" sz="1600" dirty="0">
                <a:sym typeface="Wingdings" pitchFamily="2" charset="2"/>
              </a:rPr>
              <a:t> 지역별로 선호도 높은 상품 카테고리의 공급망 관리</a:t>
            </a:r>
            <a:r>
              <a:rPr lang="en-US" altLang="ko-KR" sz="1600" dirty="0">
                <a:sym typeface="Wingdings" pitchFamily="2" charset="2"/>
              </a:rPr>
              <a:t>(</a:t>
            </a:r>
            <a:r>
              <a:rPr lang="ko-KR" altLang="en-US" sz="1600" dirty="0">
                <a:sym typeface="Wingdings" pitchFamily="2" charset="2"/>
              </a:rPr>
              <a:t>재고</a:t>
            </a:r>
            <a:r>
              <a:rPr lang="en-US" altLang="ko-KR" sz="1600" dirty="0">
                <a:sym typeface="Wingdings" pitchFamily="2" charset="2"/>
              </a:rPr>
              <a:t>, </a:t>
            </a:r>
            <a:r>
              <a:rPr lang="ko-KR" altLang="en-US" sz="1600" dirty="0">
                <a:sym typeface="Wingdings" pitchFamily="2" charset="2"/>
              </a:rPr>
              <a:t>구매</a:t>
            </a:r>
            <a:r>
              <a:rPr lang="en-US" altLang="ko-KR" sz="1600" dirty="0">
                <a:sym typeface="Wingdings" pitchFamily="2" charset="2"/>
              </a:rPr>
              <a:t>,</a:t>
            </a:r>
            <a:r>
              <a:rPr lang="ko-KR" altLang="en-US" sz="1600" dirty="0">
                <a:sym typeface="Wingdings" pitchFamily="2" charset="2"/>
              </a:rPr>
              <a:t>물류</a:t>
            </a:r>
            <a:r>
              <a:rPr lang="en-US" altLang="ko-KR" sz="1600" dirty="0">
                <a:sym typeface="Wingdings" pitchFamily="2" charset="2"/>
              </a:rPr>
              <a:t>)</a:t>
            </a:r>
            <a:r>
              <a:rPr lang="ko-KR" altLang="en-US" sz="1600" dirty="0">
                <a:sym typeface="Wingdings" pitchFamily="2" charset="2"/>
              </a:rPr>
              <a:t>등의 결정에 사용될 수 있음</a:t>
            </a:r>
            <a:endParaRPr lang="en-US" altLang="ko-KR" sz="1600" dirty="0">
              <a:sym typeface="Wingdings" pitchFamily="2" charset="2"/>
            </a:endParaRPr>
          </a:p>
          <a:p>
            <a:endParaRPr lang="en-US" altLang="ko-KR" sz="1600" dirty="0"/>
          </a:p>
          <a:p>
            <a:r>
              <a:rPr lang="ko-KR" altLang="en-US" sz="1600" dirty="0"/>
              <a:t>협조요청 </a:t>
            </a:r>
            <a:r>
              <a:rPr lang="en-US" altLang="ko-KR" sz="1600" dirty="0"/>
              <a:t>: </a:t>
            </a:r>
            <a:r>
              <a:rPr lang="ko-KR" altLang="en-US" sz="1600" dirty="0"/>
              <a:t>경영부서의 </a:t>
            </a:r>
            <a:r>
              <a:rPr lang="en-US" altLang="ko-KR" sz="1600" dirty="0" err="1"/>
              <a:t>real_order_data</a:t>
            </a:r>
            <a:r>
              <a:rPr lang="ko-KR" altLang="en-US" sz="1600" dirty="0"/>
              <a:t>은 정상 판매량</a:t>
            </a:r>
            <a:r>
              <a:rPr lang="en-US" altLang="ko-KR" sz="1600" dirty="0"/>
              <a:t>(</a:t>
            </a:r>
            <a:r>
              <a:rPr lang="ko-KR" altLang="en-US" sz="1600" dirty="0"/>
              <a:t>환불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미도착</a:t>
            </a:r>
            <a:r>
              <a:rPr lang="ko-KR" altLang="en-US" sz="1600" dirty="0"/>
              <a:t> 제외</a:t>
            </a:r>
            <a:r>
              <a:rPr lang="en-US" altLang="ko-KR" sz="1600" dirty="0"/>
              <a:t>)</a:t>
            </a:r>
            <a:r>
              <a:rPr lang="ko-KR" altLang="en-US" sz="1600" dirty="0"/>
              <a:t>을 알 수 있어</a:t>
            </a:r>
            <a:r>
              <a:rPr lang="en-US" altLang="ko-KR" sz="1600" dirty="0"/>
              <a:t>, </a:t>
            </a:r>
            <a:r>
              <a:rPr lang="ko-KR" altLang="en-US" sz="1600" dirty="0"/>
              <a:t>이 테이블을 활용해서 제작</a:t>
            </a:r>
            <a:endParaRPr lang="en-US" altLang="ko-KR" sz="1600" dirty="0"/>
          </a:p>
          <a:p>
            <a:endParaRPr lang="en-US" altLang="ko-KR" sz="1600" dirty="0"/>
          </a:p>
          <a:p>
            <a:pPr algn="l"/>
            <a:r>
              <a:rPr lang="ko-KR" altLang="en-US" sz="1600" dirty="0"/>
              <a:t>결론 </a:t>
            </a:r>
            <a:r>
              <a:rPr lang="en-US" altLang="ko-KR" sz="1600" dirty="0"/>
              <a:t>: </a:t>
            </a:r>
            <a:br>
              <a:rPr lang="en-US" altLang="ko-KR" sz="1600" dirty="0"/>
            </a:br>
            <a:r>
              <a:rPr lang="en-US" altLang="ko-KR" sz="1600" dirty="0"/>
              <a:t>1. </a:t>
            </a:r>
            <a:r>
              <a:rPr lang="ko-KR" altLang="en-US" sz="1600" dirty="0"/>
              <a:t>주문건수 상위 </a:t>
            </a:r>
            <a:r>
              <a:rPr lang="en-US" altLang="ko-KR" sz="1600" dirty="0"/>
              <a:t>5</a:t>
            </a:r>
            <a:r>
              <a:rPr lang="ko-KR" altLang="en-US" sz="1600" dirty="0"/>
              <a:t>개 지역을 포함한 대부분의 지역에서 </a:t>
            </a:r>
            <a:r>
              <a:rPr lang="en-US" altLang="ko-KR" sz="1600" dirty="0" err="1"/>
              <a:t>bed_bath_table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health_beauty</a:t>
            </a:r>
            <a:r>
              <a:rPr lang="ko-KR" altLang="en-US" sz="1600" dirty="0"/>
              <a:t> 카테고리가 선호도 상위에 </a:t>
            </a:r>
            <a:r>
              <a:rPr lang="ko-KR" altLang="en-US" sz="1600" dirty="0" err="1"/>
              <a:t>랭크함</a:t>
            </a:r>
            <a:endParaRPr lang="en-US" altLang="ko-KR" sz="1600" b="0" i="0" dirty="0">
              <a:effectLst/>
              <a:latin typeface="Inter" panose="020B0502030000000004" pitchFamily="34" charset="0"/>
            </a:endParaRPr>
          </a:p>
          <a:p>
            <a:pPr algn="l"/>
            <a:endParaRPr lang="en-US" altLang="ko-KR" sz="16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600" b="0" i="0" dirty="0">
                <a:effectLst/>
                <a:latin typeface="Inter" panose="020B0502030000000004" pitchFamily="34" charset="0"/>
              </a:rPr>
              <a:t>2.</a:t>
            </a:r>
            <a:r>
              <a:rPr lang="ko-KR" altLang="en-US" sz="1600" b="0" i="0" dirty="0">
                <a:effectLst/>
                <a:latin typeface="Inter" panose="020B0502030000000004" pitchFamily="34" charset="0"/>
              </a:rPr>
              <a:t> </a:t>
            </a:r>
            <a:r>
              <a:rPr lang="ko-KR" altLang="en-US" sz="1600" dirty="0">
                <a:latin typeface="Inter" panose="020B0502030000000004" pitchFamily="34" charset="0"/>
              </a:rPr>
              <a:t>판매량이 가장 높은 </a:t>
            </a:r>
            <a:r>
              <a:rPr lang="en-US" altLang="ko-KR" sz="1600" dirty="0">
                <a:latin typeface="Inter" panose="020B0502030000000004" pitchFamily="34" charset="0"/>
              </a:rPr>
              <a:t>SP(</a:t>
            </a:r>
            <a:r>
              <a:rPr lang="ko-KR" altLang="en-US" sz="1600" dirty="0" err="1">
                <a:latin typeface="Inter" panose="020B0502030000000004" pitchFamily="34" charset="0"/>
              </a:rPr>
              <a:t>상파울로주</a:t>
            </a:r>
            <a:r>
              <a:rPr lang="en-US" altLang="ko-KR" sz="1600" dirty="0">
                <a:latin typeface="Inter" panose="020B0502030000000004" pitchFamily="34" charset="0"/>
              </a:rPr>
              <a:t>)</a:t>
            </a:r>
            <a:r>
              <a:rPr lang="ko-KR" altLang="en-US" sz="1600" dirty="0">
                <a:latin typeface="Inter" panose="020B0502030000000004" pitchFamily="34" charset="0"/>
              </a:rPr>
              <a:t> 지역의 물류센터에는 타 지역에 비해 </a:t>
            </a:r>
            <a:r>
              <a:rPr lang="en-US" altLang="ko-KR" sz="1600" dirty="0">
                <a:latin typeface="Inter" panose="020B0502030000000004" pitchFamily="34" charset="0"/>
              </a:rPr>
              <a:t>‘</a:t>
            </a:r>
            <a:r>
              <a:rPr lang="ko-KR" altLang="en-US" sz="1600" dirty="0">
                <a:latin typeface="Inter" panose="020B0502030000000004" pitchFamily="34" charset="0"/>
              </a:rPr>
              <a:t>스포츠</a:t>
            </a:r>
            <a:r>
              <a:rPr lang="en-US" altLang="ko-KR" sz="1600" dirty="0">
                <a:latin typeface="Inter" panose="020B0502030000000004" pitchFamily="34" charset="0"/>
              </a:rPr>
              <a:t>/</a:t>
            </a:r>
            <a:r>
              <a:rPr lang="ko-KR" altLang="en-US" sz="1600" dirty="0">
                <a:latin typeface="Inter" panose="020B0502030000000004" pitchFamily="34" charset="0"/>
              </a:rPr>
              <a:t>레저</a:t>
            </a:r>
            <a:r>
              <a:rPr lang="en-US" altLang="ko-KR" sz="1600" dirty="0">
                <a:latin typeface="Inter" panose="020B0502030000000004" pitchFamily="34" charset="0"/>
              </a:rPr>
              <a:t>’</a:t>
            </a:r>
            <a:r>
              <a:rPr lang="ko-KR" altLang="en-US" sz="1600" dirty="0">
                <a:latin typeface="Inter" panose="020B0502030000000004" pitchFamily="34" charset="0"/>
              </a:rPr>
              <a:t> 카테고리의 상품이 많은 공간을 차지할 것으로 예상됨 </a:t>
            </a:r>
            <a:r>
              <a:rPr lang="en-US" altLang="ko-KR" sz="1600" dirty="0">
                <a:latin typeface="Inter" panose="020B0502030000000004" pitchFamily="34" charset="0"/>
                <a:sym typeface="Wingdings" pitchFamily="2" charset="2"/>
              </a:rPr>
              <a:t></a:t>
            </a:r>
            <a:r>
              <a:rPr lang="ko-KR" altLang="en-US" sz="1600" dirty="0">
                <a:latin typeface="Inter" panose="020B0502030000000004" pitchFamily="34" charset="0"/>
                <a:sym typeface="Wingdings" pitchFamily="2" charset="2"/>
              </a:rPr>
              <a:t> 물류 센터 내 각 상품 카테고리별로 적재 가능한 용량</a:t>
            </a:r>
            <a:r>
              <a:rPr lang="en-US" altLang="ko-KR" sz="1600" dirty="0">
                <a:latin typeface="Inter" panose="020B0502030000000004" pitchFamily="34" charset="0"/>
                <a:sym typeface="Wingdings" pitchFamily="2" charset="2"/>
              </a:rPr>
              <a:t>/</a:t>
            </a:r>
            <a:r>
              <a:rPr lang="ko-KR" altLang="en-US" sz="1600" dirty="0">
                <a:latin typeface="Inter" panose="020B0502030000000004" pitchFamily="34" charset="0"/>
                <a:sym typeface="Wingdings" pitchFamily="2" charset="2"/>
              </a:rPr>
              <a:t>품목 수를 결정하는 데에 위와 같은 자료가 사용될 수 있을 것임</a:t>
            </a:r>
            <a:endParaRPr lang="ko-KR" altLang="en-US" sz="1600" dirty="0"/>
          </a:p>
          <a:p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2D40E5-2BFD-A1CA-893F-9452A0E60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52" y="900698"/>
            <a:ext cx="12049348" cy="3194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373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DF457-0479-C959-DCDF-F7609FA3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1382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ko-KR" altLang="en-US" sz="12000" dirty="0" err="1"/>
              <a:t>경영팀</a:t>
            </a:r>
            <a:endParaRPr lang="ko-KR" altLang="en-US" sz="120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E0EFC-0D78-74B5-5B31-315A5912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33160"/>
            <a:ext cx="10515600" cy="1681504"/>
          </a:xfrm>
        </p:spPr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목적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비용 감소 수익 증대를 목표로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조직 전략을 개발하고 실행하며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기업의 성과를 극대화한다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355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경영지원팀</a:t>
            </a:r>
            <a:r>
              <a:rPr lang="en-US" altLang="ko-KR" sz="3000" dirty="0"/>
              <a:t>-1. </a:t>
            </a:r>
            <a:r>
              <a:rPr lang="ko-KR" altLang="en-US" sz="3000" dirty="0"/>
              <a:t>상품 카테고리별 할부 개월 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4A7E85-12E2-9181-22CB-964994864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9" y="974124"/>
            <a:ext cx="11331075" cy="28603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92731-214C-408D-E61F-024E7820ADE8}"/>
              </a:ext>
            </a:extLst>
          </p:cNvPr>
          <p:cNvSpPr txBox="1"/>
          <p:nvPr/>
        </p:nvSpPr>
        <p:spPr>
          <a:xfrm>
            <a:off x="430459" y="3834477"/>
            <a:ext cx="1157975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500" dirty="0"/>
              <a:t>기획의도 </a:t>
            </a:r>
            <a:r>
              <a:rPr lang="en-US" altLang="ko-KR" sz="1500" dirty="0"/>
              <a:t>: </a:t>
            </a:r>
          </a:p>
          <a:p>
            <a:r>
              <a:rPr lang="en-US" altLang="ko-KR" sz="1500" dirty="0"/>
              <a:t>1) </a:t>
            </a:r>
            <a:r>
              <a:rPr lang="ko-KR" altLang="en-US" sz="1500" dirty="0"/>
              <a:t>무이자 할부지원은 판매자가 고객 대신 카드이자를 내주는 서비스</a:t>
            </a:r>
            <a:r>
              <a:rPr lang="en-US" altLang="ko-KR" sz="1500" dirty="0"/>
              <a:t>(</a:t>
            </a:r>
            <a:r>
              <a:rPr lang="ko-KR" altLang="en-US" sz="1500" dirty="0"/>
              <a:t>비용</a:t>
            </a:r>
            <a:r>
              <a:rPr lang="en-US" altLang="ko-KR" sz="1500" dirty="0"/>
              <a:t>) </a:t>
            </a:r>
            <a:r>
              <a:rPr lang="ko-KR" altLang="en-US" sz="1500" dirty="0"/>
              <a:t>개념</a:t>
            </a:r>
            <a:br>
              <a:rPr lang="en-US" altLang="ko-KR" sz="1500" dirty="0"/>
            </a:br>
            <a:r>
              <a:rPr lang="en-US" altLang="ko-KR" sz="1500" dirty="0"/>
              <a:t>2) </a:t>
            </a:r>
            <a:r>
              <a:rPr lang="ko-KR" altLang="en-US" sz="1500" dirty="0"/>
              <a:t>고객 지원을 하면서도</a:t>
            </a:r>
            <a:r>
              <a:rPr lang="en-US" altLang="ko-KR" sz="1500" dirty="0"/>
              <a:t>, </a:t>
            </a:r>
            <a:r>
              <a:rPr lang="ko-KR" altLang="en-US" sz="1500" dirty="0"/>
              <a:t>적절한 </a:t>
            </a:r>
            <a:r>
              <a:rPr lang="ko-KR" altLang="en-US" sz="1500" dirty="0" err="1"/>
              <a:t>무이자개월수를</a:t>
            </a:r>
            <a:r>
              <a:rPr lang="ko-KR" altLang="en-US" sz="1500" dirty="0"/>
              <a:t> 선택해 비용</a:t>
            </a:r>
            <a:r>
              <a:rPr lang="en-US" altLang="ko-KR" sz="1500" dirty="0"/>
              <a:t>(</a:t>
            </a:r>
            <a:r>
              <a:rPr lang="ko-KR" altLang="en-US" sz="1500" dirty="0"/>
              <a:t>카드이자지원</a:t>
            </a:r>
            <a:r>
              <a:rPr lang="en-US" altLang="ko-KR" sz="1500" dirty="0"/>
              <a:t>)</a:t>
            </a:r>
            <a:r>
              <a:rPr lang="ko-KR" altLang="en-US" sz="1500" dirty="0"/>
              <a:t>을 최소화 하는 게 중요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/>
              <a:t>3) </a:t>
            </a:r>
            <a:r>
              <a:rPr lang="ko-KR" altLang="en-US" sz="1500" dirty="0"/>
              <a:t>카테고리 목록별로 구매자가 선택한 할부 개월</a:t>
            </a:r>
            <a:r>
              <a:rPr lang="en-US" altLang="ko-KR" sz="1500" dirty="0"/>
              <a:t>(</a:t>
            </a:r>
            <a:r>
              <a:rPr lang="ko-KR" altLang="en-US" sz="1500" dirty="0"/>
              <a:t>평균</a:t>
            </a:r>
            <a:r>
              <a:rPr lang="en-US" altLang="ko-KR" sz="1500" dirty="0"/>
              <a:t>)</a:t>
            </a:r>
            <a:r>
              <a:rPr lang="ko-KR" altLang="en-US" sz="1500" dirty="0"/>
              <a:t>을 확인해</a:t>
            </a:r>
            <a:r>
              <a:rPr lang="en-US" altLang="ko-KR" sz="1500" dirty="0"/>
              <a:t>,</a:t>
            </a:r>
            <a:r>
              <a:rPr lang="ko-KR" altLang="en-US" sz="1500" dirty="0"/>
              <a:t> 몇 달 지원이 적당한지 판단</a:t>
            </a:r>
            <a:br>
              <a:rPr lang="en-US" altLang="ko-KR" sz="1500" dirty="0"/>
            </a:br>
            <a:endParaRPr lang="en-US" altLang="ko-KR" sz="1500" dirty="0"/>
          </a:p>
          <a:p>
            <a:pPr algn="l"/>
            <a:r>
              <a:rPr lang="ko-KR" altLang="en-US" sz="1500" dirty="0"/>
              <a:t>결론 </a:t>
            </a:r>
            <a:r>
              <a:rPr lang="en-US" altLang="ko-KR" sz="1500" dirty="0"/>
              <a:t>: </a:t>
            </a:r>
            <a:br>
              <a:rPr lang="en-US" altLang="ko-KR" sz="1500" dirty="0"/>
            </a:br>
            <a:r>
              <a:rPr lang="en-US" altLang="ko-KR" sz="1500" dirty="0"/>
              <a:t>1)</a:t>
            </a:r>
            <a:r>
              <a:rPr lang="ko-KR" altLang="en-US" sz="1500" dirty="0"/>
              <a:t> 컴퓨터</a:t>
            </a:r>
            <a:r>
              <a:rPr lang="en-US" altLang="ko-KR" sz="1500" dirty="0"/>
              <a:t>, </a:t>
            </a:r>
            <a:r>
              <a:rPr lang="ko-KR" altLang="en-US" sz="1500" dirty="0"/>
              <a:t>가전 등 고비용의 상품군으로 갈수록 할부 개월수가 늘어났다</a:t>
            </a:r>
            <a:r>
              <a:rPr lang="en-US" altLang="ko-KR" sz="1500" dirty="0"/>
              <a:t>.</a:t>
            </a:r>
          </a:p>
          <a:p>
            <a:pPr algn="l"/>
            <a:r>
              <a:rPr lang="en-US" altLang="ko-KR" sz="1500" dirty="0"/>
              <a:t>2) </a:t>
            </a:r>
            <a:r>
              <a:rPr lang="ko-KR" altLang="en-US" sz="1500" dirty="0"/>
              <a:t>해당 제품군에 맞는 기간동안 무이자 할부이자 지원을 한다면</a:t>
            </a:r>
            <a:r>
              <a:rPr lang="en-US" altLang="ko-KR" sz="1500" dirty="0"/>
              <a:t>,</a:t>
            </a:r>
            <a:r>
              <a:rPr lang="ko-KR" altLang="en-US" sz="1500" dirty="0"/>
              <a:t> 타업체에 비해 비교우위를 가질 수 있다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/>
              <a:t>3)</a:t>
            </a:r>
            <a:r>
              <a:rPr lang="ko-KR" altLang="en-US" sz="1500" dirty="0"/>
              <a:t> 너무 긴 기간을 지원하지 않음으로 인해서 비용</a:t>
            </a:r>
            <a:r>
              <a:rPr lang="en-US" altLang="ko-KR" sz="1500" dirty="0"/>
              <a:t>(</a:t>
            </a:r>
            <a:r>
              <a:rPr lang="ko-KR" altLang="en-US" sz="1500" dirty="0"/>
              <a:t>이자지원</a:t>
            </a:r>
            <a:r>
              <a:rPr lang="en-US" altLang="ko-KR" sz="1500" dirty="0"/>
              <a:t>) </a:t>
            </a:r>
            <a:r>
              <a:rPr lang="ko-KR" altLang="en-US" sz="1500" dirty="0"/>
              <a:t>부담 또한 최소화 할 수 있다</a:t>
            </a:r>
            <a:r>
              <a:rPr lang="en-US" altLang="ko-KR" sz="1500" dirty="0"/>
              <a:t>.</a:t>
            </a:r>
            <a:br>
              <a:rPr lang="en-US" altLang="ko-KR" sz="1500" dirty="0"/>
            </a:br>
            <a:r>
              <a:rPr lang="en-US" altLang="ko-KR" sz="1500" dirty="0"/>
              <a:t>4) </a:t>
            </a:r>
            <a:r>
              <a:rPr lang="ko-KR" altLang="en-US" sz="1500" dirty="0"/>
              <a:t>기준보다 지원일수를 늘리면</a:t>
            </a:r>
            <a:r>
              <a:rPr lang="en-US" altLang="ko-KR" sz="1500" dirty="0"/>
              <a:t>,</a:t>
            </a:r>
            <a:r>
              <a:rPr lang="ko-KR" altLang="en-US" sz="1500" dirty="0"/>
              <a:t> 잠재고객의 구매도 유도할 수 있지만</a:t>
            </a:r>
            <a:r>
              <a:rPr lang="en-US" altLang="ko-KR" sz="1500" dirty="0"/>
              <a:t>, </a:t>
            </a:r>
            <a:r>
              <a:rPr lang="ko-KR" altLang="en-US" sz="1500" dirty="0"/>
              <a:t>동시에 비용이 늘어난다</a:t>
            </a:r>
            <a:r>
              <a:rPr lang="en-US" altLang="ko-KR" sz="1500" dirty="0"/>
              <a:t>. </a:t>
            </a:r>
            <a:r>
              <a:rPr lang="ko-KR" altLang="en-US" sz="1500" dirty="0"/>
              <a:t>적당한 중간점을 찾기 위해 계속되는 추적 분석 필요</a:t>
            </a:r>
          </a:p>
        </p:txBody>
      </p:sp>
    </p:spTree>
    <p:extLst>
      <p:ext uri="{BB962C8B-B14F-4D97-AF65-F5344CB8AC3E}">
        <p14:creationId xmlns:p14="http://schemas.microsoft.com/office/powerpoint/2010/main" val="4227703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경영지원팀</a:t>
            </a:r>
            <a:r>
              <a:rPr lang="en-US" altLang="ko-KR" sz="3000" dirty="0"/>
              <a:t>-2. </a:t>
            </a:r>
            <a:r>
              <a:rPr lang="ko-KR" altLang="en-US" sz="3000" dirty="0"/>
              <a:t>블루오션 상품 카테고리 찾기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A603F-E97F-D653-C192-926A7397CA8D}"/>
              </a:ext>
            </a:extLst>
          </p:cNvPr>
          <p:cNvSpPr txBox="1"/>
          <p:nvPr/>
        </p:nvSpPr>
        <p:spPr>
          <a:xfrm>
            <a:off x="586736" y="4736010"/>
            <a:ext cx="1157975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dirty="0"/>
              <a:t>한 명의 판매자가 가장 많은 매출을 올린 정도를 표현하는 </a:t>
            </a:r>
            <a:r>
              <a:rPr lang="ko-KR" altLang="en-US" sz="1700" dirty="0" err="1"/>
              <a:t>블루오션지수</a:t>
            </a:r>
            <a:r>
              <a:rPr lang="en-US" altLang="ko-KR" sz="1700" dirty="0"/>
              <a:t>(</a:t>
            </a:r>
            <a:r>
              <a:rPr lang="ko-KR" altLang="en-US" sz="1700" dirty="0"/>
              <a:t>판매금액</a:t>
            </a:r>
            <a:r>
              <a:rPr lang="en-US" altLang="ko-KR" sz="1700" dirty="0"/>
              <a:t>/</a:t>
            </a:r>
            <a:r>
              <a:rPr lang="ko-KR" altLang="en-US" sz="1700" dirty="0"/>
              <a:t>판매자수</a:t>
            </a:r>
            <a:r>
              <a:rPr lang="en-US" altLang="ko-KR" sz="1700" dirty="0"/>
              <a:t>)</a:t>
            </a:r>
            <a:r>
              <a:rPr lang="ko-KR" altLang="en-US" sz="1700" dirty="0"/>
              <a:t>계산</a:t>
            </a:r>
            <a:br>
              <a:rPr lang="en-US" altLang="ko-KR" sz="1700" dirty="0"/>
            </a:br>
            <a:br>
              <a:rPr lang="en-US" altLang="ko-KR" sz="1700" dirty="0"/>
            </a:br>
            <a:r>
              <a:rPr lang="en-US" altLang="ko-KR" sz="1700" dirty="0"/>
              <a:t>2. </a:t>
            </a:r>
            <a:r>
              <a:rPr lang="ko-KR" altLang="en-US" sz="1700" dirty="0"/>
              <a:t> 그 결과 </a:t>
            </a:r>
            <a:r>
              <a:rPr lang="en-US" altLang="ko-KR" sz="1700" dirty="0"/>
              <a:t>top 4</a:t>
            </a:r>
            <a:r>
              <a:rPr lang="ko-KR" altLang="en-US" sz="1700" dirty="0"/>
              <a:t>개의 상품은 </a:t>
            </a:r>
            <a:r>
              <a:rPr lang="ko-KR" altLang="en-US" sz="1700" dirty="0" err="1"/>
              <a:t>건강뷰티</a:t>
            </a:r>
            <a:r>
              <a:rPr lang="en-US" altLang="ko-KR" sz="1700" dirty="0"/>
              <a:t>, </a:t>
            </a:r>
            <a:r>
              <a:rPr lang="ko-KR" altLang="en-US" sz="1700" dirty="0"/>
              <a:t>스포츠레저</a:t>
            </a:r>
            <a:r>
              <a:rPr lang="en-US" altLang="ko-KR" sz="1700" dirty="0"/>
              <a:t>, </a:t>
            </a:r>
            <a:r>
              <a:rPr lang="ko-KR" altLang="en-US" sz="1700" dirty="0"/>
              <a:t>가구장식</a:t>
            </a:r>
            <a:r>
              <a:rPr lang="en-US" altLang="ko-KR" sz="1700" dirty="0"/>
              <a:t>, </a:t>
            </a:r>
            <a:r>
              <a:rPr lang="ko-KR" altLang="en-US" sz="1700" dirty="0"/>
              <a:t>침대테이블 </a:t>
            </a:r>
            <a:r>
              <a:rPr lang="ko-KR" altLang="en-US" sz="1700" dirty="0" err="1"/>
              <a:t>등이였다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br>
              <a:rPr lang="en-US" altLang="ko-KR" sz="1700" dirty="0"/>
            </a:br>
            <a:r>
              <a:rPr lang="en-US" altLang="ko-KR" sz="1700" dirty="0"/>
              <a:t>3. </a:t>
            </a:r>
            <a:r>
              <a:rPr lang="ko-KR" altLang="en-US" sz="1700" dirty="0"/>
              <a:t>추후 상품 등록 시 위 </a:t>
            </a:r>
            <a:r>
              <a:rPr lang="en-US" altLang="ko-KR" sz="1700" dirty="0"/>
              <a:t>4</a:t>
            </a:r>
            <a:r>
              <a:rPr lang="ko-KR" altLang="en-US" sz="1700" dirty="0"/>
              <a:t>개의 카테고리를 중심으로 판매 제품을 구성하는 전략 시행</a:t>
            </a: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3332893D-8766-A318-5446-F46DF3A5E4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7" y="1072975"/>
            <a:ext cx="4426991" cy="33223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5F7B07-6E3E-BE1D-8BBA-3A1E6CB69A2B}"/>
              </a:ext>
            </a:extLst>
          </p:cNvPr>
          <p:cNvSpPr txBox="1"/>
          <p:nvPr/>
        </p:nvSpPr>
        <p:spPr>
          <a:xfrm>
            <a:off x="586736" y="1413690"/>
            <a:ext cx="6027423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1) </a:t>
            </a:r>
            <a:r>
              <a:rPr lang="ko-KR" altLang="en-US" sz="1700" dirty="0"/>
              <a:t>판매금액</a:t>
            </a:r>
            <a:r>
              <a:rPr lang="en-US" altLang="ko-KR" sz="1700" dirty="0"/>
              <a:t>(</a:t>
            </a:r>
            <a:r>
              <a:rPr lang="ko-KR" altLang="en-US" sz="1700" dirty="0" err="1"/>
              <a:t>물류비</a:t>
            </a:r>
            <a:r>
              <a:rPr lang="ko-KR" altLang="en-US" sz="1700" dirty="0"/>
              <a:t> 제외</a:t>
            </a:r>
            <a:r>
              <a:rPr lang="en-US" altLang="ko-KR" sz="1700" dirty="0"/>
              <a:t>)/</a:t>
            </a:r>
            <a:r>
              <a:rPr lang="ko-KR" altLang="en-US" sz="1700" dirty="0"/>
              <a:t>판매자수를 확인</a:t>
            </a:r>
            <a:br>
              <a:rPr lang="en-US" altLang="ko-KR" sz="1700" dirty="0"/>
            </a:br>
            <a:r>
              <a:rPr lang="en-US" altLang="ko-KR" sz="1700" dirty="0"/>
              <a:t>2) </a:t>
            </a:r>
            <a:r>
              <a:rPr lang="ko-KR" altLang="en-US" sz="1700" dirty="0"/>
              <a:t>가장 높은 </a:t>
            </a:r>
            <a:r>
              <a:rPr lang="en-US" altLang="ko-KR" sz="1700" dirty="0"/>
              <a:t>4</a:t>
            </a:r>
            <a:r>
              <a:rPr lang="ko-KR" altLang="en-US" sz="1700" dirty="0"/>
              <a:t>개의 카테고리를 선정</a:t>
            </a:r>
            <a:br>
              <a:rPr lang="en-US" altLang="ko-KR" sz="1700" dirty="0"/>
            </a:br>
            <a:endParaRPr lang="en-US" altLang="ko-KR" sz="1700" dirty="0"/>
          </a:p>
          <a:p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1)</a:t>
            </a:r>
            <a:r>
              <a:rPr lang="ko-KR" altLang="en-US" sz="1700" dirty="0"/>
              <a:t> 마케팅부서의 </a:t>
            </a:r>
            <a:r>
              <a:rPr lang="en-US" altLang="ko-KR" sz="1700" dirty="0" err="1"/>
              <a:t>customer_activity</a:t>
            </a:r>
            <a:r>
              <a:rPr lang="ko-KR" altLang="en-US" sz="1700" dirty="0"/>
              <a:t> 테이블을 활용해 </a:t>
            </a:r>
            <a:br>
              <a:rPr lang="en-US" altLang="ko-KR" sz="1700" dirty="0"/>
            </a:br>
            <a:r>
              <a:rPr lang="en-US" altLang="ko-KR" sz="1700" dirty="0" err="1"/>
              <a:t>customer_state</a:t>
            </a:r>
            <a:r>
              <a:rPr lang="en-US" altLang="ko-KR" sz="1700" dirty="0"/>
              <a:t>, </a:t>
            </a:r>
            <a:r>
              <a:rPr lang="en-US" altLang="ko-KR" sz="1700" dirty="0" err="1"/>
              <a:t>order_id</a:t>
            </a:r>
            <a:r>
              <a:rPr lang="en-US" altLang="ko-KR" sz="1700" dirty="0"/>
              <a:t> </a:t>
            </a:r>
            <a:r>
              <a:rPr lang="ko-KR" altLang="en-US" sz="1700" dirty="0"/>
              <a:t>를 </a:t>
            </a:r>
            <a:r>
              <a:rPr lang="en-US" altLang="ko-KR" sz="1700" dirty="0"/>
              <a:t>join</a:t>
            </a:r>
            <a:r>
              <a:rPr lang="ko-KR" altLang="en-US" sz="1700" dirty="0"/>
              <a:t>해서</a:t>
            </a:r>
            <a:r>
              <a:rPr lang="en-US" altLang="ko-KR" sz="1700" dirty="0"/>
              <a:t> </a:t>
            </a:r>
            <a:r>
              <a:rPr lang="ko-KR" altLang="en-US" sz="1700" dirty="0"/>
              <a:t>제작</a:t>
            </a:r>
            <a:endParaRPr lang="en-US" altLang="ko-KR" sz="1700" dirty="0"/>
          </a:p>
        </p:txBody>
      </p:sp>
    </p:spTree>
    <p:extLst>
      <p:ext uri="{BB962C8B-B14F-4D97-AF65-F5344CB8AC3E}">
        <p14:creationId xmlns:p14="http://schemas.microsoft.com/office/powerpoint/2010/main" val="7984369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9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경영지원팀</a:t>
            </a:r>
            <a:r>
              <a:rPr lang="en-US" altLang="ko-KR" sz="3000" dirty="0"/>
              <a:t>-3. </a:t>
            </a:r>
            <a:r>
              <a:rPr lang="ko-KR" altLang="en-US" sz="3000" dirty="0"/>
              <a:t>지역별 선호 카테고리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A603F-E97F-D653-C192-926A7397CA8D}"/>
              </a:ext>
            </a:extLst>
          </p:cNvPr>
          <p:cNvSpPr txBox="1"/>
          <p:nvPr/>
        </p:nvSpPr>
        <p:spPr>
          <a:xfrm>
            <a:off x="591890" y="4230231"/>
            <a:ext cx="917695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1500" dirty="0"/>
          </a:p>
          <a:p>
            <a:pPr algn="l"/>
            <a:endParaRPr lang="en-US" altLang="ko-KR" sz="1500" dirty="0"/>
          </a:p>
          <a:p>
            <a:pPr algn="l"/>
            <a:endParaRPr lang="en-US" altLang="ko-KR" sz="1500" dirty="0"/>
          </a:p>
          <a:p>
            <a:r>
              <a:rPr lang="ko-KR" altLang="en-US" sz="1500" dirty="0"/>
              <a:t>결론 </a:t>
            </a:r>
            <a:r>
              <a:rPr lang="en-US" altLang="ko-KR" sz="1500" dirty="0"/>
              <a:t>:  </a:t>
            </a:r>
            <a:r>
              <a:rPr lang="ko-KR" altLang="en-US" sz="1500" dirty="0"/>
              <a:t>대부분 </a:t>
            </a:r>
            <a:r>
              <a:rPr lang="en-US" altLang="ko-KR" sz="1500" dirty="0" err="1"/>
              <a:t>bed_bath_table</a:t>
            </a:r>
            <a:r>
              <a:rPr lang="ko-KR" altLang="en-US" sz="1500" dirty="0"/>
              <a:t>이 많이 팔렸지만 눈에 띄는 예외가 두개 있었다</a:t>
            </a:r>
            <a:r>
              <a:rPr lang="en-US" altLang="ko-KR" sz="1500" dirty="0"/>
              <a:t>. </a:t>
            </a:r>
            <a:br>
              <a:rPr lang="en-US" altLang="ko-KR" sz="1500" dirty="0"/>
            </a:br>
            <a:r>
              <a:rPr lang="en-US" altLang="ko-KR" sz="1500" dirty="0"/>
              <a:t>1. </a:t>
            </a:r>
            <a:r>
              <a:rPr lang="en-US" altLang="ko-KR" sz="1500" dirty="0" err="1"/>
              <a:t>sc</a:t>
            </a:r>
            <a:r>
              <a:rPr lang="en-US" altLang="ko-KR" sz="1500" dirty="0"/>
              <a:t>(</a:t>
            </a:r>
            <a:r>
              <a:rPr lang="ko-KR" altLang="en-US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산타카타리나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주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레저아이템이 많이 팔렸는데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지리적으로 바다에 인접한 장소였다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그 지역의 레저 업체와 협약하여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ko-KR" altLang="en-US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숙박과 레저를 융합한 쿠폰 상품 판매 추진</a:t>
            </a:r>
            <a:b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b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2. </a:t>
            </a:r>
            <a:r>
              <a:rPr lang="en-US" altLang="ko-KR" sz="1600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</a:t>
            </a:r>
            <a:r>
              <a:rPr lang="en-US" altLang="ko-KR" sz="16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파라나에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는 세계에서 가장 중요한 아열대 숲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으로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, </a:t>
            </a:r>
            <a:r>
              <a:rPr lang="en-US" altLang="ko-KR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furniture_décor</a:t>
            </a:r>
            <a:r>
              <a:rPr lang="ko-KR" altLang="en-US" sz="1600" dirty="0">
                <a:solidFill>
                  <a:srgbClr val="202122"/>
                </a:solidFill>
                <a:latin typeface="Arial" panose="020B0604020202020204" pitchFamily="34" charset="0"/>
              </a:rPr>
              <a:t>가 많이 나갔다</a:t>
            </a:r>
            <a:r>
              <a:rPr lang="en-US" altLang="ko-KR" sz="1600" dirty="0">
                <a:solidFill>
                  <a:srgbClr val="202122"/>
                </a:solidFill>
                <a:latin typeface="Arial" panose="020B0604020202020204" pitchFamily="34" charset="0"/>
              </a:rPr>
              <a:t>.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자연주의를 강조한 </a:t>
            </a:r>
            <a:r>
              <a:rPr lang="ko-KR" altLang="en-US" sz="1600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피돈치드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방향제</a:t>
            </a:r>
            <a:r>
              <a:rPr lang="en-US" altLang="ko-KR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알로에 로션 등 추가상품 같이 구성으로 매출 극대화 전략</a:t>
            </a:r>
            <a:endParaRPr lang="ko-KR" altLang="en-US" sz="1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15EB0C-AFFF-7ADC-D415-F15A8CC367D2}"/>
              </a:ext>
            </a:extLst>
          </p:cNvPr>
          <p:cNvSpPr txBox="1"/>
          <p:nvPr/>
        </p:nvSpPr>
        <p:spPr>
          <a:xfrm>
            <a:off x="591890" y="3027817"/>
            <a:ext cx="105156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기획의도 </a:t>
            </a:r>
            <a:r>
              <a:rPr lang="en-US" altLang="ko-KR" sz="1500" dirty="0"/>
              <a:t>: </a:t>
            </a:r>
            <a:r>
              <a:rPr lang="ko-KR" altLang="en-US" sz="1500" dirty="0"/>
              <a:t>지역별로 선호하는 상품 카테고리 </a:t>
            </a:r>
            <a:r>
              <a:rPr lang="en-US" altLang="ko-KR" sz="1500" dirty="0"/>
              <a:t>1</a:t>
            </a:r>
            <a:r>
              <a:rPr lang="ko-KR" altLang="en-US" sz="1500" dirty="0"/>
              <a:t>위</a:t>
            </a:r>
            <a:r>
              <a:rPr lang="en-US" altLang="ko-KR" sz="1500" dirty="0"/>
              <a:t> </a:t>
            </a:r>
            <a:r>
              <a:rPr lang="ko-KR" altLang="en-US" sz="1500" dirty="0"/>
              <a:t>분류</a:t>
            </a:r>
            <a:r>
              <a:rPr lang="en-US" altLang="ko-KR" sz="1500" dirty="0"/>
              <a:t>, </a:t>
            </a:r>
            <a:r>
              <a:rPr lang="ko-KR" altLang="en-US" sz="1500" dirty="0"/>
              <a:t>원인파악 후 부가가치 창출                       </a:t>
            </a:r>
            <a:br>
              <a:rPr lang="en-US" altLang="ko-KR" sz="1500" dirty="0"/>
            </a:br>
            <a:endParaRPr lang="en-US" altLang="ko-KR" sz="1500" dirty="0"/>
          </a:p>
          <a:p>
            <a:r>
              <a:rPr lang="ko-KR" altLang="en-US" sz="1500" dirty="0"/>
              <a:t>협조요청 </a:t>
            </a:r>
            <a:r>
              <a:rPr lang="en-US" altLang="ko-KR" sz="1500" dirty="0"/>
              <a:t>: </a:t>
            </a:r>
            <a:br>
              <a:rPr lang="en-US" altLang="ko-KR" sz="1500" dirty="0"/>
            </a:br>
            <a:r>
              <a:rPr lang="en-US" altLang="ko-KR" sz="1500" dirty="0"/>
              <a:t>1)</a:t>
            </a:r>
            <a:r>
              <a:rPr lang="ko-KR" altLang="en-US" sz="1500" dirty="0"/>
              <a:t> 경영부서의 </a:t>
            </a:r>
            <a:r>
              <a:rPr lang="en-US" altLang="ko-KR" sz="1500" dirty="0" err="1"/>
              <a:t>real_order_data</a:t>
            </a:r>
            <a:r>
              <a:rPr lang="ko-KR" altLang="en-US" sz="1500" dirty="0"/>
              <a:t>은 실제 판매량</a:t>
            </a:r>
            <a:r>
              <a:rPr lang="en-US" altLang="ko-KR" sz="1500" dirty="0"/>
              <a:t>(</a:t>
            </a:r>
            <a:r>
              <a:rPr lang="ko-KR" altLang="en-US" sz="1500" dirty="0"/>
              <a:t>환불</a:t>
            </a:r>
            <a:r>
              <a:rPr lang="en-US" altLang="ko-KR" sz="1500" dirty="0"/>
              <a:t>, </a:t>
            </a:r>
            <a:r>
              <a:rPr lang="ko-KR" altLang="en-US" sz="1500" dirty="0" err="1"/>
              <a:t>미도착</a:t>
            </a:r>
            <a:r>
              <a:rPr lang="ko-KR" altLang="en-US" sz="1500" dirty="0"/>
              <a:t> 제외</a:t>
            </a:r>
            <a:r>
              <a:rPr lang="en-US" altLang="ko-KR" sz="1500" dirty="0"/>
              <a:t>)</a:t>
            </a:r>
            <a:r>
              <a:rPr lang="ko-KR" altLang="en-US" sz="1500" dirty="0"/>
              <a:t>을 </a:t>
            </a:r>
            <a:br>
              <a:rPr lang="en-US" altLang="ko-KR" sz="1500" dirty="0"/>
            </a:br>
            <a:r>
              <a:rPr lang="ko-KR" altLang="en-US" sz="1500" dirty="0"/>
              <a:t>알 수 있어</a:t>
            </a:r>
            <a:r>
              <a:rPr lang="en-US" altLang="ko-KR" sz="1500" dirty="0"/>
              <a:t>, </a:t>
            </a:r>
            <a:r>
              <a:rPr lang="ko-KR" altLang="en-US" sz="1500" dirty="0"/>
              <a:t>이 테이블을 활용해서 제작 </a:t>
            </a:r>
            <a:br>
              <a:rPr lang="en-US" altLang="ko-KR" sz="1500" dirty="0"/>
            </a:br>
            <a:r>
              <a:rPr lang="en-US" altLang="ko-KR" sz="1500" dirty="0"/>
              <a:t>2)</a:t>
            </a:r>
            <a:r>
              <a:rPr lang="ko-KR" altLang="en-US" sz="1500" dirty="0"/>
              <a:t> 물류부서의 </a:t>
            </a:r>
            <a:r>
              <a:rPr lang="en-US" altLang="ko-KR" sz="1500" dirty="0" err="1"/>
              <a:t>state_prefer_category</a:t>
            </a:r>
            <a:r>
              <a:rPr lang="ko-KR" altLang="en-US" sz="1500" dirty="0"/>
              <a:t>을 이용해 지역별 선호도 </a:t>
            </a:r>
            <a:r>
              <a:rPr lang="en-US" altLang="ko-KR" sz="1500" dirty="0"/>
              <a:t>1</a:t>
            </a:r>
            <a:r>
              <a:rPr lang="ko-KR" altLang="en-US" sz="1500" dirty="0"/>
              <a:t>위의 </a:t>
            </a:r>
            <a:br>
              <a:rPr lang="en-US" altLang="ko-KR" sz="1500" dirty="0"/>
            </a:br>
            <a:r>
              <a:rPr lang="ko-KR" altLang="en-US" sz="1500" dirty="0"/>
              <a:t>카테고리를 파악해 제작</a:t>
            </a:r>
            <a:endParaRPr lang="en-US" altLang="ko-KR" sz="1500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C08F73-0B9A-BFF0-3528-C70265ADB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90" y="1061085"/>
            <a:ext cx="6837610" cy="1966732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D0987A8-7B36-C2E2-04AF-55D761CA036A}"/>
              </a:ext>
            </a:extLst>
          </p:cNvPr>
          <p:cNvGrpSpPr/>
          <p:nvPr/>
        </p:nvGrpSpPr>
        <p:grpSpPr>
          <a:xfrm>
            <a:off x="8496119" y="441088"/>
            <a:ext cx="2809491" cy="2519729"/>
            <a:chOff x="8366579" y="522668"/>
            <a:chExt cx="2809491" cy="2519729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7E6AF0-02AF-3C4A-4F75-54FD1952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65705" y="522668"/>
              <a:ext cx="2406270" cy="251972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AC360E6E-F823-31C4-E2CE-00A848621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66579" y="2071589"/>
              <a:ext cx="2809491" cy="956228"/>
            </a:xfrm>
            <a:prstGeom prst="rect">
              <a:avLst/>
            </a:prstGeom>
          </p:spPr>
        </p:pic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00364802-F2B8-99B4-05CB-402C07E9D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9340" y="3377355"/>
            <a:ext cx="2406270" cy="2420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D700E3-061A-8C5C-D655-FAB0CE0D3899}"/>
              </a:ext>
            </a:extLst>
          </p:cNvPr>
          <p:cNvSpPr txBox="1"/>
          <p:nvPr/>
        </p:nvSpPr>
        <p:spPr>
          <a:xfrm>
            <a:off x="10117818" y="2468123"/>
            <a:ext cx="234815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산타 </a:t>
            </a:r>
            <a:r>
              <a:rPr lang="ko-KR" altLang="en-US" sz="1300" dirty="0" err="1"/>
              <a:t>카타리나</a:t>
            </a:r>
            <a:r>
              <a:rPr lang="ko-KR" altLang="en-US" sz="1300" dirty="0"/>
              <a:t> </a:t>
            </a:r>
            <a:r>
              <a:rPr lang="en-US" altLang="ko-KR" sz="1300" dirty="0"/>
              <a:t>: </a:t>
            </a:r>
            <a:r>
              <a:rPr lang="ko-KR" altLang="en-US" sz="1300" dirty="0" err="1"/>
              <a:t>바다인접</a:t>
            </a:r>
            <a:endParaRPr lang="ko-KR" alt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521079-E2F8-94F1-A30F-371D36BAE8B8}"/>
              </a:ext>
            </a:extLst>
          </p:cNvPr>
          <p:cNvSpPr txBox="1"/>
          <p:nvPr/>
        </p:nvSpPr>
        <p:spPr>
          <a:xfrm>
            <a:off x="10431702" y="5259169"/>
            <a:ext cx="158017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파라나 </a:t>
            </a:r>
            <a:r>
              <a:rPr lang="en-US" altLang="ko-KR" sz="1300" dirty="0"/>
              <a:t>: </a:t>
            </a:r>
            <a:r>
              <a:rPr lang="ko-KR" altLang="en-US" sz="1300" dirty="0"/>
              <a:t>열대우림</a:t>
            </a:r>
          </a:p>
        </p:txBody>
      </p:sp>
    </p:spTree>
    <p:extLst>
      <p:ext uri="{BB962C8B-B14F-4D97-AF65-F5344CB8AC3E}">
        <p14:creationId xmlns:p14="http://schemas.microsoft.com/office/powerpoint/2010/main" val="1740615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경영지원팀</a:t>
            </a:r>
            <a:r>
              <a:rPr lang="en-US" altLang="ko-KR" sz="3000" dirty="0"/>
              <a:t>-4. </a:t>
            </a:r>
            <a:r>
              <a:rPr lang="ko-KR" altLang="en-US" sz="3000" dirty="0"/>
              <a:t>고객 타입과 구매 금액 간의 관계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413690"/>
            <a:ext cx="5592100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1) </a:t>
            </a:r>
            <a:r>
              <a:rPr lang="ko-KR" altLang="en-US" sz="1700" dirty="0">
                <a:sym typeface="Wingdings" pitchFamily="2" charset="2"/>
              </a:rPr>
              <a:t>활성유저 </a:t>
            </a:r>
            <a:r>
              <a:rPr lang="en-US" altLang="ko-KR" sz="1700" dirty="0">
                <a:sym typeface="Wingdings" pitchFamily="2" charset="2"/>
              </a:rPr>
              <a:t>/</a:t>
            </a:r>
            <a:r>
              <a:rPr lang="ko-KR" altLang="en-US" sz="1700" dirty="0">
                <a:sym typeface="Wingdings" pitchFamily="2" charset="2"/>
              </a:rPr>
              <a:t> 비활성유저의 총 구매금액 확인</a:t>
            </a:r>
            <a:r>
              <a:rPr lang="en-US" altLang="ko-KR" sz="1700" dirty="0">
                <a:sym typeface="Wingdings" pitchFamily="2" charset="2"/>
              </a:rPr>
              <a:t>.</a:t>
            </a:r>
            <a:endParaRPr lang="en-US" altLang="ko-KR" sz="1800" dirty="0">
              <a:sym typeface="Wingdings" pitchFamily="2" charset="2"/>
            </a:endParaRPr>
          </a:p>
          <a:p>
            <a:r>
              <a:rPr lang="en-US" altLang="ko-KR" sz="1700" dirty="0"/>
              <a:t>2) </a:t>
            </a:r>
            <a:r>
              <a:rPr lang="ko-KR" altLang="en-US" sz="1700" dirty="0"/>
              <a:t>비활성유저를 다시 활성유저로 만들 </a:t>
            </a:r>
            <a:r>
              <a:rPr lang="ko-KR" altLang="en-US" sz="1700" dirty="0" err="1"/>
              <a:t>었을</a:t>
            </a:r>
            <a:r>
              <a:rPr lang="ko-KR" altLang="en-US" sz="1700" dirty="0"/>
              <a:t> 때 얻을 수 있는</a:t>
            </a:r>
            <a:r>
              <a:rPr lang="en-US" altLang="ko-KR" sz="1700" dirty="0"/>
              <a:t> </a:t>
            </a:r>
            <a:r>
              <a:rPr lang="ko-KR" altLang="en-US" sz="1700" dirty="0"/>
              <a:t>경제적 편익 분석</a:t>
            </a:r>
            <a:endParaRPr lang="en-US" altLang="ko-KR" sz="1700" dirty="0"/>
          </a:p>
          <a:p>
            <a:r>
              <a:rPr lang="en-US" altLang="ko-KR" sz="1700" dirty="0"/>
              <a:t> </a:t>
            </a:r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</a:t>
            </a:r>
            <a:r>
              <a:rPr lang="ko-KR" altLang="en-US" sz="1700" dirty="0"/>
              <a:t> 마케팅부서의 </a:t>
            </a:r>
            <a:r>
              <a:rPr lang="en-US" altLang="ko-KR" sz="1700" dirty="0" err="1"/>
              <a:t>customer_activity</a:t>
            </a:r>
            <a:r>
              <a:rPr lang="ko-KR" altLang="en-US" sz="1700" dirty="0"/>
              <a:t> 테이블을 이용해 </a:t>
            </a:r>
            <a:r>
              <a:rPr lang="en-US" altLang="ko-KR" sz="1700" dirty="0" err="1"/>
              <a:t>customer_id</a:t>
            </a:r>
            <a:r>
              <a:rPr lang="ko-KR" altLang="en-US" sz="1700" dirty="0"/>
              <a:t>별 활성</a:t>
            </a:r>
            <a:r>
              <a:rPr lang="en-US" altLang="ko-KR" sz="1700" dirty="0"/>
              <a:t>/</a:t>
            </a:r>
            <a:r>
              <a:rPr lang="ko-KR" altLang="en-US" sz="1700" dirty="0"/>
              <a:t>비활성 여부를 파악</a:t>
            </a:r>
            <a:r>
              <a:rPr lang="en-US" altLang="ko-KR" sz="1700" dirty="0"/>
              <a:t>,</a:t>
            </a:r>
            <a:r>
              <a:rPr lang="ko-KR" altLang="en-US" sz="1700" dirty="0"/>
              <a:t> 이 테이블을 활용해서 제작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CBE07BC-371C-3BE8-8BD8-7E6810790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83"/>
          <a:stretch/>
        </p:blipFill>
        <p:spPr>
          <a:xfrm>
            <a:off x="6645442" y="1203117"/>
            <a:ext cx="5029200" cy="3534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7" y="4639220"/>
            <a:ext cx="111374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/>
              <a:t>결론 </a:t>
            </a:r>
            <a:r>
              <a:rPr lang="en-US" altLang="ko-KR" dirty="0"/>
              <a:t>: </a:t>
            </a:r>
            <a:br>
              <a:rPr lang="en-US" altLang="ko-KR" dirty="0"/>
            </a:br>
            <a:r>
              <a:rPr lang="en-US" altLang="ko-KR" dirty="0"/>
              <a:t>1.</a:t>
            </a:r>
            <a:r>
              <a:rPr lang="ko-KR" altLang="en-US" dirty="0"/>
              <a:t> 비활성 고객이 활성 고객에 비해 두배나 높은 누적 구매금액을 보임</a:t>
            </a:r>
            <a:endParaRPr lang="en-US" altLang="ko-KR" dirty="0"/>
          </a:p>
          <a:p>
            <a:pPr algn="l"/>
            <a:r>
              <a:rPr lang="en-US" altLang="ko-KR" dirty="0"/>
              <a:t>2. </a:t>
            </a:r>
            <a:r>
              <a:rPr lang="ko-KR" altLang="en-US" dirty="0"/>
              <a:t>비활성 고객의 이탈 요인을 분석해</a:t>
            </a:r>
            <a:r>
              <a:rPr lang="en-US" altLang="ko-KR" dirty="0"/>
              <a:t>, </a:t>
            </a:r>
            <a:r>
              <a:rPr lang="ko-KR" altLang="en-US" dirty="0"/>
              <a:t>활성고객의 추가 이탈을 방지할 필요가 있음</a:t>
            </a:r>
            <a:r>
              <a:rPr lang="en-US" altLang="ko-KR" dirty="0"/>
              <a:t>.</a:t>
            </a:r>
          </a:p>
          <a:p>
            <a:pPr algn="l"/>
            <a:r>
              <a:rPr lang="en-US" altLang="ko-KR" dirty="0"/>
              <a:t>-&gt;</a:t>
            </a:r>
            <a:r>
              <a:rPr lang="ko-KR" altLang="en-US" dirty="0"/>
              <a:t>고객만족</a:t>
            </a:r>
            <a:r>
              <a:rPr lang="en-US" altLang="ko-KR" dirty="0"/>
              <a:t>, </a:t>
            </a:r>
            <a:r>
              <a:rPr lang="ko-KR" altLang="en-US" dirty="0"/>
              <a:t>물류</a:t>
            </a:r>
            <a:r>
              <a:rPr lang="en-US" altLang="ko-KR" dirty="0"/>
              <a:t> </a:t>
            </a:r>
            <a:r>
              <a:rPr lang="ko-KR" altLang="en-US" dirty="0"/>
              <a:t>팀에 요청</a:t>
            </a:r>
            <a:r>
              <a:rPr lang="en-US" altLang="ko-KR" dirty="0"/>
              <a:t> </a:t>
            </a:r>
          </a:p>
          <a:p>
            <a:pPr algn="l"/>
            <a:r>
              <a:rPr lang="en-US" altLang="ko-KR" dirty="0"/>
              <a:t>3. </a:t>
            </a:r>
            <a:r>
              <a:rPr lang="ko-KR" altLang="en-US" dirty="0"/>
              <a:t>동시에 비활성 고객을 다시 불러올 수 있는 프로모션도 필요함</a:t>
            </a:r>
            <a:br>
              <a:rPr lang="en-US" altLang="ko-KR" dirty="0">
                <a:latin typeface="Inter" panose="020B0502030000000004" pitchFamily="34" charset="0"/>
              </a:rPr>
            </a:br>
            <a:r>
              <a:rPr lang="en-US" altLang="ko-KR" dirty="0">
                <a:latin typeface="Inter" panose="020B0502030000000004" pitchFamily="34" charset="0"/>
              </a:rPr>
              <a:t>4. </a:t>
            </a:r>
            <a:r>
              <a:rPr lang="ko-KR" altLang="en-US" dirty="0">
                <a:latin typeface="Inter" panose="020B0502030000000004" pitchFamily="34" charset="0"/>
              </a:rPr>
              <a:t>자주 구매한 물품</a:t>
            </a:r>
            <a:r>
              <a:rPr lang="en-US" altLang="ko-KR" dirty="0">
                <a:latin typeface="Inter" panose="020B0502030000000004" pitchFamily="34" charset="0"/>
              </a:rPr>
              <a:t>, </a:t>
            </a:r>
            <a:r>
              <a:rPr lang="ko-KR" altLang="en-US" dirty="0">
                <a:latin typeface="Inter" panose="020B0502030000000004" pitchFamily="34" charset="0"/>
              </a:rPr>
              <a:t>지역</a:t>
            </a:r>
            <a:r>
              <a:rPr lang="en-US" altLang="ko-KR" dirty="0">
                <a:latin typeface="Inter" panose="020B0502030000000004" pitchFamily="34" charset="0"/>
              </a:rPr>
              <a:t>, </a:t>
            </a:r>
            <a:r>
              <a:rPr lang="ko-KR" altLang="en-US" dirty="0">
                <a:latin typeface="Inter" panose="020B0502030000000004" pitchFamily="34" charset="0"/>
              </a:rPr>
              <a:t>가격대 데이터를 이용해 추천 알고리즘 개인화 할 수 있어 보인다</a:t>
            </a:r>
            <a:r>
              <a:rPr lang="en-US" altLang="ko-KR" dirty="0">
                <a:latin typeface="Inter" panose="020B0502030000000004" pitchFamily="34" charset="0"/>
              </a:rPr>
              <a:t>.</a:t>
            </a:r>
          </a:p>
          <a:p>
            <a:pPr algn="l"/>
            <a:r>
              <a:rPr lang="en-US" altLang="ko-KR" dirty="0">
                <a:latin typeface="Inter" panose="020B0502030000000004" pitchFamily="34" charset="0"/>
              </a:rPr>
              <a:t>-&gt;</a:t>
            </a:r>
            <a:r>
              <a:rPr lang="ko-KR" altLang="en-US" dirty="0">
                <a:latin typeface="Inter" panose="020B0502030000000004" pitchFamily="34" charset="0"/>
              </a:rPr>
              <a:t> 마케팅 팀의 업무임으로 이관</a:t>
            </a:r>
            <a:endParaRPr lang="en-US" altLang="ko-KR" dirty="0"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38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협업</a:t>
            </a:r>
            <a:r>
              <a:rPr lang="en-US" altLang="ko-KR" sz="3000" dirty="0"/>
              <a:t>-1.</a:t>
            </a:r>
            <a:r>
              <a:rPr lang="ko-KR" altLang="en-US" sz="3000" dirty="0"/>
              <a:t> 경영지원팀 </a:t>
            </a:r>
            <a:r>
              <a:rPr lang="en-US" altLang="ko-KR" sz="3000" dirty="0">
                <a:sym typeface="Wingdings" pitchFamily="2" charset="2"/>
              </a:rPr>
              <a:t></a:t>
            </a:r>
            <a:r>
              <a:rPr lang="ko-KR" altLang="en-US" sz="3000" dirty="0">
                <a:sym typeface="Wingdings" pitchFamily="2" charset="2"/>
              </a:rPr>
              <a:t> 마케팅팀</a:t>
            </a:r>
            <a:endParaRPr lang="ko-KR" altLang="en-US" sz="3000" dirty="0"/>
          </a:p>
        </p:txBody>
      </p:sp>
      <p:grpSp>
        <p:nvGrpSpPr>
          <p:cNvPr id="4" name="그룹 1002">
            <a:extLst>
              <a:ext uri="{FF2B5EF4-FFF2-40B4-BE49-F238E27FC236}">
                <a16:creationId xmlns:a16="http://schemas.microsoft.com/office/drawing/2014/main" id="{8F26B1C1-E333-61C6-0A24-075F7761D33B}"/>
              </a:ext>
            </a:extLst>
          </p:cNvPr>
          <p:cNvGrpSpPr/>
          <p:nvPr/>
        </p:nvGrpSpPr>
        <p:grpSpPr>
          <a:xfrm>
            <a:off x="1337521" y="2505610"/>
            <a:ext cx="2413413" cy="2595068"/>
            <a:chOff x="810102" y="2057143"/>
            <a:chExt cx="5739429" cy="6171429"/>
          </a:xfrm>
        </p:grpSpPr>
        <p:pic>
          <p:nvPicPr>
            <p:cNvPr id="6" name="Object 5">
              <a:extLst>
                <a:ext uri="{FF2B5EF4-FFF2-40B4-BE49-F238E27FC236}">
                  <a16:creationId xmlns:a16="http://schemas.microsoft.com/office/drawing/2014/main" id="{9860A2E0-CC43-8713-7FE7-7C5C93951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0102" y="2057143"/>
              <a:ext cx="5739429" cy="6171429"/>
            </a:xfrm>
            <a:prstGeom prst="rect">
              <a:avLst/>
            </a:prstGeom>
          </p:spPr>
        </p:pic>
      </p:grpSp>
      <p:grpSp>
        <p:nvGrpSpPr>
          <p:cNvPr id="7" name="그룹 1001">
            <a:extLst>
              <a:ext uri="{FF2B5EF4-FFF2-40B4-BE49-F238E27FC236}">
                <a16:creationId xmlns:a16="http://schemas.microsoft.com/office/drawing/2014/main" id="{BFD1DC19-C168-9614-FFDF-D10AF10E9760}"/>
              </a:ext>
            </a:extLst>
          </p:cNvPr>
          <p:cNvGrpSpPr/>
          <p:nvPr/>
        </p:nvGrpSpPr>
        <p:grpSpPr>
          <a:xfrm>
            <a:off x="7799383" y="2505610"/>
            <a:ext cx="2455583" cy="2595068"/>
            <a:chOff x="6957694" y="1975510"/>
            <a:chExt cx="5839714" cy="6171429"/>
          </a:xfrm>
        </p:grpSpPr>
        <p:pic>
          <p:nvPicPr>
            <p:cNvPr id="8" name="Object 2">
              <a:extLst>
                <a:ext uri="{FF2B5EF4-FFF2-40B4-BE49-F238E27FC236}">
                  <a16:creationId xmlns:a16="http://schemas.microsoft.com/office/drawing/2014/main" id="{7FDA13ED-A81C-DB66-5C64-437CE61631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57694" y="1975510"/>
              <a:ext cx="5839714" cy="6171429"/>
            </a:xfrm>
            <a:prstGeom prst="rect">
              <a:avLst/>
            </a:prstGeom>
          </p:spPr>
        </p:pic>
      </p:grp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15F557DD-7617-1C80-8CF7-1888A31DD013}"/>
              </a:ext>
            </a:extLst>
          </p:cNvPr>
          <p:cNvSpPr/>
          <p:nvPr/>
        </p:nvSpPr>
        <p:spPr>
          <a:xfrm>
            <a:off x="4392618" y="3429000"/>
            <a:ext cx="2762161" cy="822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4BE996-896C-C7D8-E714-B804DD404FC6}"/>
              </a:ext>
            </a:extLst>
          </p:cNvPr>
          <p:cNvSpPr/>
          <p:nvPr/>
        </p:nvSpPr>
        <p:spPr>
          <a:xfrm>
            <a:off x="1400229" y="5229726"/>
            <a:ext cx="2287995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경영지원팀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53F41-4F50-528E-4B03-E43FC42EFB00}"/>
              </a:ext>
            </a:extLst>
          </p:cNvPr>
          <p:cNvSpPr/>
          <p:nvPr/>
        </p:nvSpPr>
        <p:spPr>
          <a:xfrm>
            <a:off x="7883176" y="5229726"/>
            <a:ext cx="2287995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마케팅팀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7" name="그래픽 16" descr="테이블 단색으로 채워진">
            <a:extLst>
              <a:ext uri="{FF2B5EF4-FFF2-40B4-BE49-F238E27FC236}">
                <a16:creationId xmlns:a16="http://schemas.microsoft.com/office/drawing/2014/main" id="{1884108C-77FD-B0B3-41B6-CB97713A0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78217" y="2514599"/>
            <a:ext cx="914401" cy="914401"/>
          </a:xfrm>
          <a:prstGeom prst="rect">
            <a:avLst/>
          </a:prstGeom>
        </p:spPr>
      </p:pic>
      <p:pic>
        <p:nvPicPr>
          <p:cNvPr id="19" name="그래픽 18" descr="가로 막대형 차트 단색으로 채워진">
            <a:extLst>
              <a:ext uri="{FF2B5EF4-FFF2-40B4-BE49-F238E27FC236}">
                <a16:creationId xmlns:a16="http://schemas.microsoft.com/office/drawing/2014/main" id="{669E13C2-9366-397E-711F-5248903D3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4779" y="2514599"/>
            <a:ext cx="914401" cy="91440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250C612-40EB-8C86-F11C-03E93F3B51DA}"/>
              </a:ext>
            </a:extLst>
          </p:cNvPr>
          <p:cNvSpPr txBox="1"/>
          <p:nvPr/>
        </p:nvSpPr>
        <p:spPr>
          <a:xfrm>
            <a:off x="126801" y="5920248"/>
            <a:ext cx="4834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1)</a:t>
            </a:r>
            <a:r>
              <a:rPr kumimoji="1" lang="ko-KR" altLang="en-US" dirty="0"/>
              <a:t> 정상 주문 건 테이블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real_order_data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제작</a:t>
            </a:r>
            <a:endParaRPr kumimoji="1" lang="ko-Kore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148AD76-ACFE-EB68-60D7-597B1044F4F5}"/>
              </a:ext>
            </a:extLst>
          </p:cNvPr>
          <p:cNvSpPr txBox="1"/>
          <p:nvPr/>
        </p:nvSpPr>
        <p:spPr>
          <a:xfrm>
            <a:off x="6345188" y="5920248"/>
            <a:ext cx="5363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2)</a:t>
            </a:r>
            <a:r>
              <a:rPr kumimoji="1" lang="ko-KR" altLang="en-US" dirty="0"/>
              <a:t> 사진 </a:t>
            </a:r>
            <a:r>
              <a:rPr kumimoji="1" lang="ko-KR" altLang="en-US" dirty="0" err="1"/>
              <a:t>개수별</a:t>
            </a:r>
            <a:r>
              <a:rPr kumimoji="1" lang="ko-KR" altLang="en-US" dirty="0"/>
              <a:t>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상품 설명 글자수 별 판매량 차트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69331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3C38865-2BF7-9C09-C80F-11E074EE5AEE}"/>
              </a:ext>
            </a:extLst>
          </p:cNvPr>
          <p:cNvSpPr/>
          <p:nvPr/>
        </p:nvSpPr>
        <p:spPr>
          <a:xfrm>
            <a:off x="9553528" y="4643334"/>
            <a:ext cx="1981218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물류팀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협업</a:t>
            </a:r>
            <a:r>
              <a:rPr lang="en-US" altLang="ko-KR" sz="3000" dirty="0"/>
              <a:t>-2.</a:t>
            </a:r>
            <a:r>
              <a:rPr lang="ko-KR" altLang="en-US" sz="3000" dirty="0"/>
              <a:t> 마케팅팀 </a:t>
            </a:r>
            <a:r>
              <a:rPr lang="en-US" altLang="ko-KR" sz="3000" dirty="0">
                <a:sym typeface="Wingdings" pitchFamily="2" charset="2"/>
              </a:rPr>
              <a:t></a:t>
            </a:r>
            <a:r>
              <a:rPr lang="ko-KR" altLang="en-US" sz="3000" dirty="0">
                <a:sym typeface="Wingdings" pitchFamily="2" charset="2"/>
              </a:rPr>
              <a:t> 물류</a:t>
            </a:r>
            <a:r>
              <a:rPr lang="en-US" altLang="ko-KR" sz="3000" dirty="0">
                <a:sym typeface="Wingdings" pitchFamily="2" charset="2"/>
              </a:rPr>
              <a:t>/</a:t>
            </a:r>
            <a:r>
              <a:rPr lang="ko-KR" altLang="en-US" sz="3000" dirty="0">
                <a:sym typeface="Wingdings" pitchFamily="2" charset="2"/>
              </a:rPr>
              <a:t>경영지원</a:t>
            </a:r>
            <a:r>
              <a:rPr lang="en-US" altLang="ko-KR" sz="3000" dirty="0">
                <a:sym typeface="Wingdings" pitchFamily="2" charset="2"/>
              </a:rPr>
              <a:t>/</a:t>
            </a:r>
            <a:r>
              <a:rPr lang="ko-KR" altLang="en-US" sz="3000" dirty="0">
                <a:sym typeface="Wingdings" pitchFamily="2" charset="2"/>
              </a:rPr>
              <a:t>고객만족팀</a:t>
            </a:r>
            <a:endParaRPr lang="ko-KR" altLang="en-US" sz="3000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EC77027-B235-FDA6-E48F-6984B55B35C6}"/>
              </a:ext>
            </a:extLst>
          </p:cNvPr>
          <p:cNvGrpSpPr/>
          <p:nvPr/>
        </p:nvGrpSpPr>
        <p:grpSpPr>
          <a:xfrm>
            <a:off x="5992250" y="2048265"/>
            <a:ext cx="2287995" cy="3181461"/>
            <a:chOff x="5992250" y="2048265"/>
            <a:chExt cx="2287995" cy="3181461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099FC56-18D3-04E2-FF7A-730FCA462C4F}"/>
                </a:ext>
              </a:extLst>
            </p:cNvPr>
            <p:cNvSpPr/>
            <p:nvPr/>
          </p:nvSpPr>
          <p:spPr>
            <a:xfrm>
              <a:off x="5992250" y="4668252"/>
              <a:ext cx="2287995" cy="5614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고객만족팀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CD576E47-CA60-9872-9883-E0BBEB8C50BE}"/>
                </a:ext>
              </a:extLst>
            </p:cNvPr>
            <p:cNvGrpSpPr/>
            <p:nvPr/>
          </p:nvGrpSpPr>
          <p:grpSpPr>
            <a:xfrm>
              <a:off x="6299028" y="2048265"/>
              <a:ext cx="1981217" cy="2595069"/>
              <a:chOff x="5165947" y="3281633"/>
              <a:chExt cx="4711604" cy="6171429"/>
            </a:xfrm>
          </p:grpSpPr>
          <p:pic>
            <p:nvPicPr>
              <p:cNvPr id="8" name="Object 8">
                <a:extLst>
                  <a:ext uri="{FF2B5EF4-FFF2-40B4-BE49-F238E27FC236}">
                    <a16:creationId xmlns:a16="http://schemas.microsoft.com/office/drawing/2014/main" id="{2A3FE083-96B0-5339-C3D8-5221BD83A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165947" y="3281633"/>
                <a:ext cx="4711604" cy="6171429"/>
              </a:xfrm>
              <a:prstGeom prst="rect">
                <a:avLst/>
              </a:prstGeom>
            </p:spPr>
          </p:pic>
        </p:grpSp>
      </p:grpSp>
      <p:grpSp>
        <p:nvGrpSpPr>
          <p:cNvPr id="9" name="그룹 1004">
            <a:extLst>
              <a:ext uri="{FF2B5EF4-FFF2-40B4-BE49-F238E27FC236}">
                <a16:creationId xmlns:a16="http://schemas.microsoft.com/office/drawing/2014/main" id="{CF30FADB-23A7-07B2-EADD-9C95CF1AA361}"/>
              </a:ext>
            </a:extLst>
          </p:cNvPr>
          <p:cNvGrpSpPr/>
          <p:nvPr/>
        </p:nvGrpSpPr>
        <p:grpSpPr>
          <a:xfrm>
            <a:off x="9553527" y="1984098"/>
            <a:ext cx="1974721" cy="2595069"/>
            <a:chOff x="12797408" y="1893878"/>
            <a:chExt cx="4696156" cy="6171429"/>
          </a:xfrm>
        </p:grpSpPr>
        <p:pic>
          <p:nvPicPr>
            <p:cNvPr id="10" name="Object 11">
              <a:extLst>
                <a:ext uri="{FF2B5EF4-FFF2-40B4-BE49-F238E27FC236}">
                  <a16:creationId xmlns:a16="http://schemas.microsoft.com/office/drawing/2014/main" id="{921920D2-7641-83B5-B3BD-464DE78EF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97408" y="1893878"/>
              <a:ext cx="4696156" cy="6171429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4112957-783A-AA76-DA2A-2D0170388D3D}"/>
              </a:ext>
            </a:extLst>
          </p:cNvPr>
          <p:cNvSpPr/>
          <p:nvPr/>
        </p:nvSpPr>
        <p:spPr>
          <a:xfrm>
            <a:off x="1400229" y="5229726"/>
            <a:ext cx="2287995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마케팅팀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69D59DC-AF61-6405-7744-B3FD029C04E6}"/>
              </a:ext>
            </a:extLst>
          </p:cNvPr>
          <p:cNvSpPr/>
          <p:nvPr/>
        </p:nvSpPr>
        <p:spPr>
          <a:xfrm>
            <a:off x="7883176" y="5229726"/>
            <a:ext cx="2287995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경영지원팀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CC51BBFC-CB1D-E2C4-FCB0-0C9DA7B809CF}"/>
              </a:ext>
            </a:extLst>
          </p:cNvPr>
          <p:cNvGrpSpPr/>
          <p:nvPr/>
        </p:nvGrpSpPr>
        <p:grpSpPr>
          <a:xfrm>
            <a:off x="7820466" y="2505610"/>
            <a:ext cx="2413413" cy="2595068"/>
            <a:chOff x="810102" y="2057143"/>
            <a:chExt cx="5739429" cy="6171429"/>
          </a:xfrm>
        </p:grpSpPr>
        <p:pic>
          <p:nvPicPr>
            <p:cNvPr id="19" name="Object 5">
              <a:extLst>
                <a:ext uri="{FF2B5EF4-FFF2-40B4-BE49-F238E27FC236}">
                  <a16:creationId xmlns:a16="http://schemas.microsoft.com/office/drawing/2014/main" id="{D9AD8450-9BC2-F699-E44F-86F4C7B65C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0102" y="2057143"/>
              <a:ext cx="5739429" cy="6171429"/>
            </a:xfrm>
            <a:prstGeom prst="rect">
              <a:avLst/>
            </a:prstGeom>
          </p:spPr>
        </p:pic>
      </p:grpSp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0F1FB27A-2930-F050-DB7D-13205496A30C}"/>
              </a:ext>
            </a:extLst>
          </p:cNvPr>
          <p:cNvGrpSpPr/>
          <p:nvPr/>
        </p:nvGrpSpPr>
        <p:grpSpPr>
          <a:xfrm>
            <a:off x="1316434" y="2505610"/>
            <a:ext cx="2455583" cy="2595068"/>
            <a:chOff x="6957694" y="1975510"/>
            <a:chExt cx="5839714" cy="617142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706C26A2-762B-875A-9FED-7206F50F9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57694" y="1975510"/>
              <a:ext cx="5839714" cy="6171429"/>
            </a:xfrm>
            <a:prstGeom prst="rect">
              <a:avLst/>
            </a:prstGeom>
          </p:spPr>
        </p:pic>
      </p:grpSp>
      <p:sp>
        <p:nvSpPr>
          <p:cNvPr id="24" name="오른쪽 화살표[R] 23">
            <a:extLst>
              <a:ext uri="{FF2B5EF4-FFF2-40B4-BE49-F238E27FC236}">
                <a16:creationId xmlns:a16="http://schemas.microsoft.com/office/drawing/2014/main" id="{59FC4C8A-739F-E7DE-BED2-F4331C34F5BA}"/>
              </a:ext>
            </a:extLst>
          </p:cNvPr>
          <p:cNvSpPr/>
          <p:nvPr/>
        </p:nvSpPr>
        <p:spPr>
          <a:xfrm>
            <a:off x="4392618" y="3429000"/>
            <a:ext cx="1500355" cy="822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25" name="그래픽 24" descr="테이블 단색으로 채워진">
            <a:extLst>
              <a:ext uri="{FF2B5EF4-FFF2-40B4-BE49-F238E27FC236}">
                <a16:creationId xmlns:a16="http://schemas.microsoft.com/office/drawing/2014/main" id="{642292A8-5B21-2CDD-0ABE-D503F4A7E8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78217" y="2514599"/>
            <a:ext cx="914401" cy="914401"/>
          </a:xfrm>
          <a:prstGeom prst="rect">
            <a:avLst/>
          </a:prstGeom>
        </p:spPr>
      </p:pic>
      <p:pic>
        <p:nvPicPr>
          <p:cNvPr id="26" name="그래픽 25" descr="가로 막대형 차트 단색으로 채워진">
            <a:extLst>
              <a:ext uri="{FF2B5EF4-FFF2-40B4-BE49-F238E27FC236}">
                <a16:creationId xmlns:a16="http://schemas.microsoft.com/office/drawing/2014/main" id="{030C0C0C-8231-175E-E869-0C2C7CB710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5049" y="2514599"/>
            <a:ext cx="914401" cy="91440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46F3033-EEFA-E518-7CA8-E9CF46E36BED}"/>
              </a:ext>
            </a:extLst>
          </p:cNvPr>
          <p:cNvSpPr txBox="1"/>
          <p:nvPr/>
        </p:nvSpPr>
        <p:spPr>
          <a:xfrm>
            <a:off x="126801" y="5920248"/>
            <a:ext cx="508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1)</a:t>
            </a:r>
            <a:r>
              <a:rPr kumimoji="1" lang="ko-KR" altLang="en-US" dirty="0"/>
              <a:t> 고객 타입 테이블</a:t>
            </a:r>
            <a:r>
              <a:rPr kumimoji="1" lang="en-US" altLang="ko-Kore-KR" dirty="0"/>
              <a:t>(</a:t>
            </a:r>
            <a:r>
              <a:rPr kumimoji="1" lang="en-US" altLang="ko-Kore-KR" dirty="0" err="1"/>
              <a:t>customer_type_data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제작</a:t>
            </a:r>
            <a:endParaRPr kumimoji="1" lang="ko-Kore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055DDD-201D-71A9-2B16-3B67DCF63C4D}"/>
              </a:ext>
            </a:extLst>
          </p:cNvPr>
          <p:cNvSpPr txBox="1"/>
          <p:nvPr/>
        </p:nvSpPr>
        <p:spPr>
          <a:xfrm>
            <a:off x="8041966" y="5904917"/>
            <a:ext cx="1970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3)</a:t>
            </a:r>
            <a:r>
              <a:rPr kumimoji="1" lang="ko-KR" altLang="en-US" sz="1400" dirty="0"/>
              <a:t> 활성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비활성 고객별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상품 구매 금액 차트</a:t>
            </a:r>
            <a:endParaRPr kumimoji="1" lang="ko-Kore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6119585-A558-6A52-CCAA-4A414BFF8187}"/>
              </a:ext>
            </a:extLst>
          </p:cNvPr>
          <p:cNvSpPr txBox="1"/>
          <p:nvPr/>
        </p:nvSpPr>
        <p:spPr>
          <a:xfrm>
            <a:off x="9457096" y="1408804"/>
            <a:ext cx="21675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4)</a:t>
            </a:r>
            <a:r>
              <a:rPr kumimoji="1" lang="ko-KR" altLang="en-US" sz="1400" dirty="0"/>
              <a:t> 활성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비활성 고객별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평균 물류 도착시간 차트</a:t>
            </a:r>
            <a:endParaRPr kumimoji="1" lang="ko-Kore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F85158-E7A8-F1F9-4C6D-35285C1472AA}"/>
              </a:ext>
            </a:extLst>
          </p:cNvPr>
          <p:cNvSpPr txBox="1"/>
          <p:nvPr/>
        </p:nvSpPr>
        <p:spPr>
          <a:xfrm>
            <a:off x="5706510" y="1408804"/>
            <a:ext cx="3166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1400" dirty="0"/>
              <a:t>2-1)</a:t>
            </a:r>
            <a:r>
              <a:rPr kumimoji="1" lang="ko-KR" altLang="en-US" sz="1400" dirty="0"/>
              <a:t> 활성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비활성 고객별 만족도 차트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2-2)</a:t>
            </a:r>
            <a:r>
              <a:rPr kumimoji="1" lang="ko-KR" altLang="en-US" sz="1400" dirty="0"/>
              <a:t> 비활성 고객의 리뷰내용 차트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2481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프로젝트 개요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AD6C35-D745-FB65-CC33-FF5825E73B5D}"/>
              </a:ext>
            </a:extLst>
          </p:cNvPr>
          <p:cNvSpPr txBox="1"/>
          <p:nvPr/>
        </p:nvSpPr>
        <p:spPr>
          <a:xfrm>
            <a:off x="838197" y="1789098"/>
            <a:ext cx="11032961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ore-KR" altLang="en-US" dirty="0"/>
              <a:t>사용된</a:t>
            </a:r>
            <a:r>
              <a:rPr lang="ko-KR" altLang="en-US" dirty="0"/>
              <a:t> 데이터셋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Olist</a:t>
            </a:r>
            <a:r>
              <a:rPr lang="en-US" altLang="ko-KR" dirty="0"/>
              <a:t> E-Commerce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주제 선정 이유</a:t>
            </a:r>
            <a:r>
              <a:rPr lang="en-US" altLang="ko-KR" dirty="0"/>
              <a:t>:</a:t>
            </a:r>
            <a:r>
              <a:rPr lang="ko-KR" altLang="en-US" dirty="0"/>
              <a:t> 해당 프로젝트를 통해 </a:t>
            </a:r>
            <a:r>
              <a:rPr lang="ko-KR" altLang="en-US" b="1" dirty="0"/>
              <a:t>데이터 분석</a:t>
            </a:r>
            <a:r>
              <a:rPr lang="ko-KR" altLang="en-US" dirty="0"/>
              <a:t>과 </a:t>
            </a:r>
            <a:r>
              <a:rPr lang="ko-KR" altLang="en-US" b="1" dirty="0"/>
              <a:t>시각화 </a:t>
            </a:r>
            <a:r>
              <a:rPr lang="ko-KR" altLang="en-US" dirty="0"/>
              <a:t>역량을 키우는 것을 가장 큰 목표로 설정 </a:t>
            </a:r>
            <a:r>
              <a:rPr lang="en-US" altLang="ko-KR" dirty="0">
                <a:sym typeface="Wingdings" pitchFamily="2" charset="2"/>
              </a:rPr>
              <a:t></a:t>
            </a:r>
            <a:r>
              <a:rPr lang="en-US" altLang="ko-KR" dirty="0"/>
              <a:t> </a:t>
            </a:r>
            <a:r>
              <a:rPr lang="ko-KR" altLang="en-US" dirty="0"/>
              <a:t>분석에 사용될 </a:t>
            </a:r>
            <a:r>
              <a:rPr lang="en-US" altLang="ko-KR" dirty="0"/>
              <a:t>raw data </a:t>
            </a:r>
            <a:r>
              <a:rPr lang="ko-KR" altLang="en-US" dirty="0"/>
              <a:t>테이블</a:t>
            </a:r>
            <a:r>
              <a:rPr lang="en-US" altLang="ko-KR" dirty="0"/>
              <a:t>,</a:t>
            </a:r>
            <a:r>
              <a:rPr lang="ko-KR" altLang="en-US" dirty="0"/>
              <a:t> 필드</a:t>
            </a:r>
            <a:r>
              <a:rPr lang="en-US" altLang="ko-KR" dirty="0"/>
              <a:t>,</a:t>
            </a:r>
            <a:r>
              <a:rPr lang="ko-KR" altLang="en-US" dirty="0"/>
              <a:t> 레코드 양을 고려해 해당 데이터셋을 선정</a:t>
            </a:r>
            <a:endParaRPr lang="en-US" altLang="ko-KR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협업 방향성</a:t>
            </a:r>
            <a:r>
              <a:rPr lang="en-US" altLang="ko-KR" dirty="0"/>
              <a:t>:</a:t>
            </a:r>
            <a:r>
              <a:rPr lang="ko-KR" altLang="en-US" dirty="0"/>
              <a:t> 모든 팀원이 데이터 분석에 참여</a:t>
            </a:r>
            <a:r>
              <a:rPr lang="en-US" altLang="ko-KR" dirty="0"/>
              <a:t>,</a:t>
            </a:r>
            <a:r>
              <a:rPr lang="ko-KR" altLang="en-US" dirty="0"/>
              <a:t> 실제 회사에 속한 </a:t>
            </a:r>
            <a:r>
              <a:rPr lang="en-US" altLang="ko-KR" b="1" dirty="0"/>
              <a:t>4</a:t>
            </a:r>
            <a:r>
              <a:rPr lang="ko-KR" altLang="en-US" b="1" dirty="0"/>
              <a:t>개의 현업 부서</a:t>
            </a:r>
            <a:r>
              <a:rPr lang="ko-KR" altLang="en-US" dirty="0"/>
              <a:t>를 설정 </a:t>
            </a:r>
            <a:br>
              <a:rPr lang="en-US" altLang="ko-KR" dirty="0"/>
            </a:br>
            <a:r>
              <a:rPr lang="en-US" altLang="ko-KR" dirty="0">
                <a:sym typeface="Wingdings" pitchFamily="2" charset="2"/>
              </a:rPr>
              <a:t>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4</a:t>
            </a:r>
            <a:r>
              <a:rPr lang="ko-KR" altLang="en-US" dirty="0">
                <a:sym typeface="Wingdings" pitchFamily="2" charset="2"/>
              </a:rPr>
              <a:t>개의 팀에 속한 데이터 분석가가 되어 각 팀에서 설정한 목표에 따라 데이터 분석을 진행</a:t>
            </a:r>
            <a:endParaRPr lang="en-US" altLang="ko-KR" dirty="0">
              <a:sym typeface="Wingdings" pitchFamily="2" charset="2"/>
            </a:endParaRPr>
          </a:p>
          <a:p>
            <a:endParaRPr lang="en-US" altLang="ko-KR" dirty="0"/>
          </a:p>
          <a:p>
            <a:pPr marL="285750" indent="-285750">
              <a:buFontTx/>
              <a:buChar char="-"/>
            </a:pPr>
            <a:r>
              <a:rPr lang="ko-KR" altLang="en-US" dirty="0"/>
              <a:t>데이터 분석 부서</a:t>
            </a:r>
            <a:r>
              <a:rPr lang="en-US" altLang="ko-KR" dirty="0"/>
              <a:t>:</a:t>
            </a:r>
            <a:r>
              <a:rPr lang="ko-KR" altLang="en-US" dirty="0"/>
              <a:t> 경영지원 </a:t>
            </a:r>
            <a:r>
              <a:rPr lang="en-US" altLang="ko-KR" dirty="0"/>
              <a:t>/</a:t>
            </a:r>
            <a:r>
              <a:rPr lang="ko-KR" altLang="en-US" dirty="0"/>
              <a:t> 고객만족 </a:t>
            </a:r>
            <a:r>
              <a:rPr lang="en-US" altLang="ko-KR" dirty="0"/>
              <a:t>/</a:t>
            </a:r>
            <a:r>
              <a:rPr lang="ko-KR" altLang="en-US" dirty="0"/>
              <a:t> 물류 </a:t>
            </a:r>
            <a:r>
              <a:rPr lang="en-US" altLang="ko-KR" dirty="0"/>
              <a:t>/</a:t>
            </a:r>
            <a:r>
              <a:rPr lang="ko-KR" altLang="en-US" dirty="0"/>
              <a:t> 마케팅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26826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협업</a:t>
            </a:r>
            <a:r>
              <a:rPr lang="en-US" altLang="ko-KR" sz="3000" dirty="0"/>
              <a:t>-3.</a:t>
            </a:r>
            <a:r>
              <a:rPr lang="ko-KR" altLang="en-US" sz="3000" dirty="0"/>
              <a:t> 물류팀 </a:t>
            </a:r>
            <a:r>
              <a:rPr lang="en-US" altLang="ko-KR" sz="3000" dirty="0">
                <a:sym typeface="Wingdings" pitchFamily="2" charset="2"/>
              </a:rPr>
              <a:t></a:t>
            </a:r>
            <a:r>
              <a:rPr lang="ko-KR" altLang="en-US" sz="3000" dirty="0">
                <a:sym typeface="Wingdings" pitchFamily="2" charset="2"/>
              </a:rPr>
              <a:t> 경영지원팀</a:t>
            </a:r>
            <a:endParaRPr lang="ko-KR" altLang="en-US" sz="3000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34FB3E1-15C1-760C-23BA-56500A9D979D}"/>
              </a:ext>
            </a:extLst>
          </p:cNvPr>
          <p:cNvGrpSpPr/>
          <p:nvPr/>
        </p:nvGrpSpPr>
        <p:grpSpPr>
          <a:xfrm>
            <a:off x="1400229" y="2505610"/>
            <a:ext cx="2287995" cy="3285590"/>
            <a:chOff x="1400229" y="2505610"/>
            <a:chExt cx="2287995" cy="3285590"/>
          </a:xfrm>
        </p:grpSpPr>
        <p:grpSp>
          <p:nvGrpSpPr>
            <p:cNvPr id="3" name="그룹 1004">
              <a:extLst>
                <a:ext uri="{FF2B5EF4-FFF2-40B4-BE49-F238E27FC236}">
                  <a16:creationId xmlns:a16="http://schemas.microsoft.com/office/drawing/2014/main" id="{6572405F-8CED-AA7D-A2A9-633678F28F71}"/>
                </a:ext>
              </a:extLst>
            </p:cNvPr>
            <p:cNvGrpSpPr/>
            <p:nvPr/>
          </p:nvGrpSpPr>
          <p:grpSpPr>
            <a:xfrm>
              <a:off x="1556865" y="2505610"/>
              <a:ext cx="1974721" cy="2595069"/>
              <a:chOff x="12797408" y="1893878"/>
              <a:chExt cx="4696156" cy="6171429"/>
            </a:xfrm>
          </p:grpSpPr>
          <p:pic>
            <p:nvPicPr>
              <p:cNvPr id="4" name="Object 11">
                <a:extLst>
                  <a:ext uri="{FF2B5EF4-FFF2-40B4-BE49-F238E27FC236}">
                    <a16:creationId xmlns:a16="http://schemas.microsoft.com/office/drawing/2014/main" id="{B20C7F5F-AFAB-5014-59B5-8011FAFE19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797408" y="1893878"/>
                <a:ext cx="4696156" cy="6171429"/>
              </a:xfrm>
              <a:prstGeom prst="rect">
                <a:avLst/>
              </a:prstGeom>
            </p:spPr>
          </p:pic>
        </p:grp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A142B9F-0F34-8755-9E4F-B68533B41E66}"/>
                </a:ext>
              </a:extLst>
            </p:cNvPr>
            <p:cNvSpPr/>
            <p:nvPr/>
          </p:nvSpPr>
          <p:spPr>
            <a:xfrm>
              <a:off x="1400229" y="5229726"/>
              <a:ext cx="2287995" cy="5614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물류팀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8A50B24-914F-E152-44B1-A6BB643D5B1C}"/>
              </a:ext>
            </a:extLst>
          </p:cNvPr>
          <p:cNvSpPr/>
          <p:nvPr/>
        </p:nvSpPr>
        <p:spPr>
          <a:xfrm>
            <a:off x="7883176" y="5229726"/>
            <a:ext cx="2287995" cy="561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solidFill>
                  <a:sysClr val="windowText" lastClr="000000"/>
                </a:solidFill>
              </a:rPr>
              <a:t>경영지원팀</a:t>
            </a:r>
            <a:endParaRPr kumimoji="1" lang="ko-Kore-KR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06B82EB-E8DD-9823-32AB-AC82819F6518}"/>
              </a:ext>
            </a:extLst>
          </p:cNvPr>
          <p:cNvSpPr/>
          <p:nvPr/>
        </p:nvSpPr>
        <p:spPr>
          <a:xfrm>
            <a:off x="4392618" y="3429000"/>
            <a:ext cx="2762161" cy="822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9B407-76B7-AEC6-3106-7B5EB402A8B1}"/>
              </a:ext>
            </a:extLst>
          </p:cNvPr>
          <p:cNvSpPr txBox="1"/>
          <p:nvPr/>
        </p:nvSpPr>
        <p:spPr>
          <a:xfrm>
            <a:off x="771143" y="5920247"/>
            <a:ext cx="35461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AutoNum type="arabicParenR"/>
            </a:pPr>
            <a:r>
              <a:rPr kumimoji="1" lang="ko-KR" altLang="en-US" dirty="0"/>
              <a:t>지역별 선호 카테고리 테이블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en-US" altLang="ko-Kore-KR" dirty="0" err="1"/>
              <a:t>state_prefer_category</a:t>
            </a:r>
            <a:r>
              <a:rPr kumimoji="1" lang="en-US" altLang="ko-KR" dirty="0"/>
              <a:t>)</a:t>
            </a:r>
            <a:r>
              <a:rPr kumimoji="1" lang="ko-KR" altLang="en-US" dirty="0"/>
              <a:t> 제작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6CEA2-A0F9-3FFB-1972-E8E523B7B149}"/>
              </a:ext>
            </a:extLst>
          </p:cNvPr>
          <p:cNvSpPr txBox="1"/>
          <p:nvPr/>
        </p:nvSpPr>
        <p:spPr>
          <a:xfrm>
            <a:off x="7530609" y="5920247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/>
              <a:t>2)</a:t>
            </a:r>
            <a:r>
              <a:rPr kumimoji="1" lang="ko-KR" altLang="en-US" dirty="0"/>
              <a:t> 선호도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위 카테고리의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판매자 수 </a:t>
            </a:r>
            <a:r>
              <a:rPr kumimoji="1" lang="en-US" altLang="ko-KR" dirty="0"/>
              <a:t>/</a:t>
            </a:r>
            <a:r>
              <a:rPr kumimoji="1" lang="ko-KR" altLang="en-US" dirty="0"/>
              <a:t> 주문 건수 차트</a:t>
            </a:r>
            <a:endParaRPr kumimoji="1" lang="ko-Kore-KR" altLang="en-US" dirty="0"/>
          </a:p>
        </p:txBody>
      </p:sp>
      <p:pic>
        <p:nvPicPr>
          <p:cNvPr id="16" name="그래픽 15" descr="테이블 단색으로 채워진">
            <a:extLst>
              <a:ext uri="{FF2B5EF4-FFF2-40B4-BE49-F238E27FC236}">
                <a16:creationId xmlns:a16="http://schemas.microsoft.com/office/drawing/2014/main" id="{A6FC250F-23AD-3E6D-C3A9-370EF93C5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78217" y="2514599"/>
            <a:ext cx="914401" cy="914401"/>
          </a:xfrm>
          <a:prstGeom prst="rect">
            <a:avLst/>
          </a:prstGeom>
        </p:spPr>
      </p:pic>
      <p:pic>
        <p:nvPicPr>
          <p:cNvPr id="17" name="그래픽 16" descr="가로 막대형 차트 단색으로 채워진">
            <a:extLst>
              <a:ext uri="{FF2B5EF4-FFF2-40B4-BE49-F238E27FC236}">
                <a16:creationId xmlns:a16="http://schemas.microsoft.com/office/drawing/2014/main" id="{68078D24-93F8-8AD7-5420-026497C6F3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54779" y="2514599"/>
            <a:ext cx="914401" cy="914401"/>
          </a:xfrm>
          <a:prstGeom prst="rect">
            <a:avLst/>
          </a:prstGeom>
        </p:spPr>
      </p:pic>
      <p:grpSp>
        <p:nvGrpSpPr>
          <p:cNvPr id="7" name="그룹 1002">
            <a:extLst>
              <a:ext uri="{FF2B5EF4-FFF2-40B4-BE49-F238E27FC236}">
                <a16:creationId xmlns:a16="http://schemas.microsoft.com/office/drawing/2014/main" id="{4F583739-4E36-88AA-2195-833E552AADFD}"/>
              </a:ext>
            </a:extLst>
          </p:cNvPr>
          <p:cNvGrpSpPr/>
          <p:nvPr/>
        </p:nvGrpSpPr>
        <p:grpSpPr>
          <a:xfrm>
            <a:off x="7799384" y="2434327"/>
            <a:ext cx="2413413" cy="2595068"/>
            <a:chOff x="810102" y="2057143"/>
            <a:chExt cx="5739429" cy="6171429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DF72C6D1-E7F0-C9BC-B598-CFD9B8CF3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10102" y="2057143"/>
              <a:ext cx="5739429" cy="61714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95321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협업</a:t>
            </a:r>
            <a:r>
              <a:rPr lang="en-US" altLang="ko-KR" sz="3000" dirty="0"/>
              <a:t>-3.</a:t>
            </a:r>
            <a:r>
              <a:rPr lang="ko-KR" altLang="en-US" sz="3000" dirty="0"/>
              <a:t> 고객만족팀 </a:t>
            </a:r>
            <a:r>
              <a:rPr lang="en-US" altLang="ko-KR" sz="3000" dirty="0">
                <a:sym typeface="Wingdings" pitchFamily="2" charset="2"/>
              </a:rPr>
              <a:t></a:t>
            </a:r>
            <a:r>
              <a:rPr lang="ko-KR" altLang="en-US" sz="3000" dirty="0">
                <a:sym typeface="Wingdings" pitchFamily="2" charset="2"/>
              </a:rPr>
              <a:t> 물류팀</a:t>
            </a:r>
            <a:endParaRPr lang="ko-KR" altLang="en-US" sz="3000" dirty="0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006B82EB-E8DD-9823-32AB-AC82819F6518}"/>
              </a:ext>
            </a:extLst>
          </p:cNvPr>
          <p:cNvSpPr/>
          <p:nvPr/>
        </p:nvSpPr>
        <p:spPr>
          <a:xfrm>
            <a:off x="4392618" y="3429000"/>
            <a:ext cx="2762161" cy="82215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89B407-76B7-AEC6-3106-7B5EB402A8B1}"/>
              </a:ext>
            </a:extLst>
          </p:cNvPr>
          <p:cNvSpPr txBox="1"/>
          <p:nvPr/>
        </p:nvSpPr>
        <p:spPr>
          <a:xfrm>
            <a:off x="458486" y="5952938"/>
            <a:ext cx="5787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ko-KR" altLang="en-US" dirty="0"/>
              <a:t>긴 배송시간이 고객만족에 악영향을 미친다는 분석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kumimoji="1" lang="ko-KR" altLang="en-US" dirty="0"/>
              <a:t>물류창고 증설 검토 요청</a:t>
            </a:r>
            <a:endParaRPr kumimoji="1" lang="ko-Kore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16CEA2-A0F9-3FFB-1972-E8E523B7B149}"/>
              </a:ext>
            </a:extLst>
          </p:cNvPr>
          <p:cNvSpPr txBox="1"/>
          <p:nvPr/>
        </p:nvSpPr>
        <p:spPr>
          <a:xfrm>
            <a:off x="7309141" y="5952938"/>
            <a:ext cx="3436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/>
              <a:t>1) </a:t>
            </a:r>
            <a:r>
              <a:rPr kumimoji="1" lang="ko-KR" altLang="en-US" dirty="0"/>
              <a:t>추가 물류창고 필요성 결정  </a:t>
            </a:r>
            <a:br>
              <a:rPr kumimoji="1" lang="en-US" altLang="ko-KR" dirty="0"/>
            </a:br>
            <a:r>
              <a:rPr kumimoji="1" lang="en-US" altLang="ko-KR" dirty="0"/>
              <a:t>2) </a:t>
            </a:r>
            <a:r>
              <a:rPr kumimoji="1" lang="ko-KR" altLang="en-US" dirty="0"/>
              <a:t>물류창고 입지 북부로 선정</a:t>
            </a:r>
            <a:endParaRPr kumimoji="1" lang="ko-Kore-KR" altLang="en-US" dirty="0"/>
          </a:p>
        </p:txBody>
      </p:sp>
      <p:pic>
        <p:nvPicPr>
          <p:cNvPr id="17" name="그래픽 16" descr="가로 막대형 차트 단색으로 채워진">
            <a:extLst>
              <a:ext uri="{FF2B5EF4-FFF2-40B4-BE49-F238E27FC236}">
                <a16:creationId xmlns:a16="http://schemas.microsoft.com/office/drawing/2014/main" id="{68078D24-93F8-8AD7-5420-026497C6F3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54779" y="2514599"/>
            <a:ext cx="914401" cy="914401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DCE793F-BEAE-FCCC-D346-44E248128913}"/>
              </a:ext>
            </a:extLst>
          </p:cNvPr>
          <p:cNvGrpSpPr/>
          <p:nvPr/>
        </p:nvGrpSpPr>
        <p:grpSpPr>
          <a:xfrm>
            <a:off x="1189084" y="2434327"/>
            <a:ext cx="2287995" cy="3181461"/>
            <a:chOff x="5992250" y="2048265"/>
            <a:chExt cx="2287995" cy="3181461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EC0809E-F344-F479-182A-CF017740A564}"/>
                </a:ext>
              </a:extLst>
            </p:cNvPr>
            <p:cNvSpPr/>
            <p:nvPr/>
          </p:nvSpPr>
          <p:spPr>
            <a:xfrm>
              <a:off x="5992250" y="4668252"/>
              <a:ext cx="2287995" cy="5614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고객만족팀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9" name="그룹 1003">
              <a:extLst>
                <a:ext uri="{FF2B5EF4-FFF2-40B4-BE49-F238E27FC236}">
                  <a16:creationId xmlns:a16="http://schemas.microsoft.com/office/drawing/2014/main" id="{DD3D4BAC-55AD-987F-4C1B-EC5A5C61F787}"/>
                </a:ext>
              </a:extLst>
            </p:cNvPr>
            <p:cNvGrpSpPr/>
            <p:nvPr/>
          </p:nvGrpSpPr>
          <p:grpSpPr>
            <a:xfrm>
              <a:off x="6299028" y="2048265"/>
              <a:ext cx="1981217" cy="2595069"/>
              <a:chOff x="5165947" y="3281633"/>
              <a:chExt cx="4711604" cy="6171429"/>
            </a:xfrm>
          </p:grpSpPr>
          <p:pic>
            <p:nvPicPr>
              <p:cNvPr id="10" name="Object 8">
                <a:extLst>
                  <a:ext uri="{FF2B5EF4-FFF2-40B4-BE49-F238E27FC236}">
                    <a16:creationId xmlns:a16="http://schemas.microsoft.com/office/drawing/2014/main" id="{6BD9DB5D-829B-4805-82B5-4F4D857615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165947" y="3281633"/>
                <a:ext cx="4711604" cy="6171429"/>
              </a:xfrm>
              <a:prstGeom prst="rect">
                <a:avLst/>
              </a:prstGeom>
            </p:spPr>
          </p:pic>
        </p:grpSp>
      </p:grpSp>
      <p:pic>
        <p:nvPicPr>
          <p:cNvPr id="18" name="그래픽 17" descr="가로 막대형 차트 단색으로 채워진">
            <a:extLst>
              <a:ext uri="{FF2B5EF4-FFF2-40B4-BE49-F238E27FC236}">
                <a16:creationId xmlns:a16="http://schemas.microsoft.com/office/drawing/2014/main" id="{C02B14E9-FB27-81DB-71DE-B3E2FFF5D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2181" y="2514598"/>
            <a:ext cx="914401" cy="914401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AE49C752-F50E-F66E-077D-4CD6B4C48C68}"/>
              </a:ext>
            </a:extLst>
          </p:cNvPr>
          <p:cNvGrpSpPr/>
          <p:nvPr/>
        </p:nvGrpSpPr>
        <p:grpSpPr>
          <a:xfrm>
            <a:off x="7883174" y="2330198"/>
            <a:ext cx="2287995" cy="3285590"/>
            <a:chOff x="1400229" y="2505610"/>
            <a:chExt cx="2287995" cy="3285590"/>
          </a:xfrm>
        </p:grpSpPr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E0F4EC8B-EBFB-19C4-A43D-AE09E712B0D3}"/>
                </a:ext>
              </a:extLst>
            </p:cNvPr>
            <p:cNvGrpSpPr/>
            <p:nvPr/>
          </p:nvGrpSpPr>
          <p:grpSpPr>
            <a:xfrm>
              <a:off x="1556865" y="2505610"/>
              <a:ext cx="1974721" cy="2595069"/>
              <a:chOff x="12797408" y="1893878"/>
              <a:chExt cx="4696156" cy="6171429"/>
            </a:xfrm>
          </p:grpSpPr>
          <p:pic>
            <p:nvPicPr>
              <p:cNvPr id="22" name="Object 11">
                <a:extLst>
                  <a:ext uri="{FF2B5EF4-FFF2-40B4-BE49-F238E27FC236}">
                    <a16:creationId xmlns:a16="http://schemas.microsoft.com/office/drawing/2014/main" id="{355E94CD-C405-D308-150B-90CD5FCDC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797408" y="1893878"/>
                <a:ext cx="4696156" cy="6171429"/>
              </a:xfrm>
              <a:prstGeom prst="rect">
                <a:avLst/>
              </a:prstGeom>
            </p:spPr>
          </p:pic>
        </p:grp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44203C8-B0E7-8594-F3BB-823B7E7BADA9}"/>
                </a:ext>
              </a:extLst>
            </p:cNvPr>
            <p:cNvSpPr/>
            <p:nvPr/>
          </p:nvSpPr>
          <p:spPr>
            <a:xfrm>
              <a:off x="1400229" y="5229726"/>
              <a:ext cx="2287995" cy="56147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dirty="0">
                  <a:solidFill>
                    <a:sysClr val="windowText" lastClr="000000"/>
                  </a:solidFill>
                </a:rPr>
                <a:t>물류팀</a:t>
              </a:r>
              <a:endParaRPr kumimoji="1" lang="ko-Kore-KR" altLang="en-US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642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ERD</a:t>
            </a:r>
            <a:endParaRPr lang="ko-KR" altLang="en-US" sz="3000" dirty="0"/>
          </a:p>
        </p:txBody>
      </p:sp>
      <p:pic>
        <p:nvPicPr>
          <p:cNvPr id="7" name="그림 6" descr="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8C983AAE-8B30-CA69-7924-4A79D75FE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352" y="2075711"/>
            <a:ext cx="7347290" cy="45377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AD6C35-D745-FB65-CC33-FF5825E73B5D}"/>
              </a:ext>
            </a:extLst>
          </p:cNvPr>
          <p:cNvSpPr txBox="1"/>
          <p:nvPr/>
        </p:nvSpPr>
        <p:spPr>
          <a:xfrm>
            <a:off x="838196" y="940896"/>
            <a:ext cx="106670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1D1C1D"/>
                </a:solidFill>
                <a:latin typeface="NotoSansKR"/>
              </a:rPr>
              <a:t>Schema: </a:t>
            </a:r>
            <a:r>
              <a:rPr lang="en-US" altLang="ko-KR" b="0" i="0" dirty="0" err="1">
                <a:solidFill>
                  <a:srgbClr val="1D1C1D"/>
                </a:solidFill>
                <a:effectLst/>
                <a:latin typeface="NotoSansKR"/>
              </a:rPr>
              <a:t>raw_data</a:t>
            </a:r>
            <a:endParaRPr lang="en" altLang="ko-KR" dirty="0">
              <a:solidFill>
                <a:srgbClr val="1D1C1D"/>
              </a:solidFill>
              <a:latin typeface="NotoSansKR"/>
            </a:endParaRPr>
          </a:p>
          <a:p>
            <a:pPr marL="285750" indent="-285750">
              <a:buFontTx/>
              <a:buChar char="-"/>
            </a:pPr>
            <a:r>
              <a:rPr lang="en-US" altLang="ko-KR" dirty="0">
                <a:solidFill>
                  <a:srgbClr val="1D1C1D"/>
                </a:solidFill>
                <a:latin typeface="NotoSansKR"/>
              </a:rPr>
              <a:t>T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able: </a:t>
            </a:r>
            <a:r>
              <a:rPr lang="ko-KR" altLang="en-US" dirty="0"/>
              <a:t>주문아이템</a:t>
            </a:r>
            <a:r>
              <a:rPr lang="en" altLang="ko-Kore-KR" dirty="0"/>
              <a:t>, </a:t>
            </a:r>
            <a:r>
              <a:rPr lang="ko-KR" altLang="en-US" dirty="0"/>
              <a:t>주문데이터</a:t>
            </a:r>
            <a:r>
              <a:rPr lang="en" altLang="ko-Kore-KR" dirty="0"/>
              <a:t>, </a:t>
            </a:r>
            <a:r>
              <a:rPr lang="ko-KR" altLang="en-US" dirty="0"/>
              <a:t>제품데이터</a:t>
            </a:r>
            <a:r>
              <a:rPr lang="en" altLang="ko-Kore-KR" dirty="0"/>
              <a:t>, </a:t>
            </a:r>
            <a:r>
              <a:rPr lang="ko-KR" altLang="en-US" dirty="0"/>
              <a:t>결제데이터</a:t>
            </a:r>
            <a:r>
              <a:rPr lang="en" altLang="ko-Kore-KR" dirty="0"/>
              <a:t>, </a:t>
            </a:r>
            <a:r>
              <a:rPr lang="ko-KR" altLang="en-US" dirty="0"/>
              <a:t>고객데이터</a:t>
            </a:r>
            <a:r>
              <a:rPr lang="en" altLang="ko-Kore-KR" dirty="0"/>
              <a:t>, </a:t>
            </a:r>
            <a:r>
              <a:rPr lang="ko-KR" altLang="en-US" dirty="0" err="1"/>
              <a:t>주문리뷰데이터</a:t>
            </a:r>
            <a:r>
              <a:rPr lang="en" altLang="ko-Kore-KR" dirty="0"/>
              <a:t>, </a:t>
            </a:r>
            <a:r>
              <a:rPr lang="ko-KR" altLang="en-US" dirty="0" err="1"/>
              <a:t>판매자데이터</a:t>
            </a:r>
            <a:r>
              <a:rPr lang="en" altLang="ko-Kore-KR" dirty="0"/>
              <a:t>, </a:t>
            </a:r>
            <a:r>
              <a:rPr lang="ko-KR" altLang="en-US" dirty="0"/>
              <a:t>카테고리데이터</a:t>
            </a:r>
            <a:r>
              <a:rPr lang="en" altLang="ko-Kore-KR" dirty="0"/>
              <a:t>, (ELT)</a:t>
            </a:r>
            <a:r>
              <a:rPr lang="ko-KR" altLang="en-US" dirty="0"/>
              <a:t>실제데이터</a:t>
            </a:r>
            <a:r>
              <a:rPr lang="en-US" altLang="ko-KR" dirty="0"/>
              <a:t>, </a:t>
            </a:r>
            <a:r>
              <a:rPr lang="en" altLang="ko-Kore-KR" dirty="0"/>
              <a:t>(ELT)</a:t>
            </a:r>
            <a:r>
              <a:rPr lang="ko-KR" altLang="en-US" b="0" i="0" dirty="0">
                <a:solidFill>
                  <a:srgbClr val="1D1C1D"/>
                </a:solidFill>
                <a:effectLst/>
                <a:latin typeface="NotoSansKR"/>
              </a:rPr>
              <a:t>고객타입데이터</a:t>
            </a:r>
            <a:r>
              <a:rPr lang="en-US" altLang="ko-KR" b="0" i="0" dirty="0">
                <a:solidFill>
                  <a:srgbClr val="1D1C1D"/>
                </a:solidFill>
                <a:effectLst/>
                <a:latin typeface="NotoSansKR"/>
              </a:rPr>
              <a:t>, </a:t>
            </a:r>
            <a:r>
              <a:rPr lang="en" altLang="ko-Kore-KR" dirty="0"/>
              <a:t>(ELT)</a:t>
            </a:r>
            <a:r>
              <a:rPr lang="ko-KR" altLang="en-US" dirty="0" err="1"/>
              <a:t>지역별선호카테고리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948921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시스템 구성</a:t>
            </a:r>
          </a:p>
        </p:txBody>
      </p:sp>
      <p:pic>
        <p:nvPicPr>
          <p:cNvPr id="2050" name="Picture 2" descr="s3 logo">
            <a:extLst>
              <a:ext uri="{FF2B5EF4-FFF2-40B4-BE49-F238E27FC236}">
                <a16:creationId xmlns:a16="http://schemas.microsoft.com/office/drawing/2014/main" id="{9AF8618B-CA67-FD73-8A88-7EDD02339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264" y="2514400"/>
            <a:ext cx="1332036" cy="1594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4EB3AA4-94C6-93F9-F945-70010F4D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9095" y="626034"/>
            <a:ext cx="1045404" cy="1636284"/>
          </a:xfrm>
          <a:prstGeom prst="rect">
            <a:avLst/>
          </a:prstGeom>
        </p:spPr>
      </p:pic>
      <p:pic>
        <p:nvPicPr>
          <p:cNvPr id="2052" name="Picture 4" descr="Connector Logo">
            <a:extLst>
              <a:ext uri="{FF2B5EF4-FFF2-40B4-BE49-F238E27FC236}">
                <a16:creationId xmlns:a16="http://schemas.microsoft.com/office/drawing/2014/main" id="{A512E27A-7E73-5315-D844-2A1F1A6B9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267" y="2692097"/>
            <a:ext cx="1494502" cy="1438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@preset-io">
            <a:extLst>
              <a:ext uri="{FF2B5EF4-FFF2-40B4-BE49-F238E27FC236}">
                <a16:creationId xmlns:a16="http://schemas.microsoft.com/office/drawing/2014/main" id="{8662C821-44BC-5620-A806-74A4ADCDA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1669" y="2632245"/>
            <a:ext cx="1623020" cy="162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시계, 그래픽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DA8206B2-F2D6-FEC9-B540-95C6607232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88" y="4797930"/>
            <a:ext cx="2404976" cy="2404976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0D030001-E2D3-8351-2E78-90FC613F5382}"/>
              </a:ext>
            </a:extLst>
          </p:cNvPr>
          <p:cNvSpPr/>
          <p:nvPr/>
        </p:nvSpPr>
        <p:spPr>
          <a:xfrm>
            <a:off x="5236867" y="3203123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오른쪽 화살표[R] 8">
            <a:extLst>
              <a:ext uri="{FF2B5EF4-FFF2-40B4-BE49-F238E27FC236}">
                <a16:creationId xmlns:a16="http://schemas.microsoft.com/office/drawing/2014/main" id="{C9BECCA6-6EB3-D3BB-7F86-F05B9FA9A8F6}"/>
              </a:ext>
            </a:extLst>
          </p:cNvPr>
          <p:cNvSpPr/>
          <p:nvPr/>
        </p:nvSpPr>
        <p:spPr>
          <a:xfrm rot="19039838">
            <a:off x="4381055" y="1718463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FAAA49B6-F324-7085-9542-7990D100F3CA}"/>
              </a:ext>
            </a:extLst>
          </p:cNvPr>
          <p:cNvSpPr/>
          <p:nvPr/>
        </p:nvSpPr>
        <p:spPr>
          <a:xfrm rot="2585555">
            <a:off x="6112763" y="1803586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878F9C71-F83D-1905-B506-ED9BD4D24159}"/>
              </a:ext>
            </a:extLst>
          </p:cNvPr>
          <p:cNvSpPr/>
          <p:nvPr/>
        </p:nvSpPr>
        <p:spPr>
          <a:xfrm>
            <a:off x="2504620" y="3220645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오른쪽 화살표[R] 12">
            <a:extLst>
              <a:ext uri="{FF2B5EF4-FFF2-40B4-BE49-F238E27FC236}">
                <a16:creationId xmlns:a16="http://schemas.microsoft.com/office/drawing/2014/main" id="{6AA88641-96E0-4CED-E0B0-365CF3C5C282}"/>
              </a:ext>
            </a:extLst>
          </p:cNvPr>
          <p:cNvSpPr/>
          <p:nvPr/>
        </p:nvSpPr>
        <p:spPr>
          <a:xfrm>
            <a:off x="8376354" y="3203123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오른쪽 화살표[R] 13">
            <a:extLst>
              <a:ext uri="{FF2B5EF4-FFF2-40B4-BE49-F238E27FC236}">
                <a16:creationId xmlns:a16="http://schemas.microsoft.com/office/drawing/2014/main" id="{E9B44143-5C2A-47CE-C6A6-1CFD94368CB4}"/>
              </a:ext>
            </a:extLst>
          </p:cNvPr>
          <p:cNvSpPr/>
          <p:nvPr/>
        </p:nvSpPr>
        <p:spPr>
          <a:xfrm rot="5400000">
            <a:off x="9758273" y="4560546"/>
            <a:ext cx="689811" cy="41670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941488-6236-DBD8-5E8B-41527DB494C8}"/>
              </a:ext>
            </a:extLst>
          </p:cNvPr>
          <p:cNvSpPr txBox="1"/>
          <p:nvPr/>
        </p:nvSpPr>
        <p:spPr>
          <a:xfrm>
            <a:off x="1987086" y="3679548"/>
            <a:ext cx="159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S3</a:t>
            </a:r>
            <a:r>
              <a:rPr kumimoji="1" lang="ko-KR" altLang="en-US" sz="1400" dirty="0"/>
              <a:t> 버킷에</a:t>
            </a:r>
            <a:endParaRPr kumimoji="1" lang="en-US" altLang="ko-KR" sz="1400" dirty="0"/>
          </a:p>
          <a:p>
            <a:pPr algn="ctr"/>
            <a:r>
              <a:rPr kumimoji="1" lang="en-US" altLang="ko-KR" sz="1400" dirty="0"/>
              <a:t>csv </a:t>
            </a:r>
            <a:r>
              <a:rPr kumimoji="1" lang="ko-KR" altLang="en-US" sz="1400" dirty="0"/>
              <a:t>파일 적재</a:t>
            </a:r>
            <a:endParaRPr kumimoji="1" lang="ko-Kore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886FF-D9B1-46B0-047C-B9F9753BD0EA}"/>
              </a:ext>
            </a:extLst>
          </p:cNvPr>
          <p:cNvSpPr txBox="1"/>
          <p:nvPr/>
        </p:nvSpPr>
        <p:spPr>
          <a:xfrm>
            <a:off x="6446944" y="1298456"/>
            <a:ext cx="159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S3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–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Snowflake</a:t>
            </a:r>
          </a:p>
          <a:p>
            <a:pPr algn="ctr"/>
            <a:r>
              <a:rPr kumimoji="1" lang="ko-KR" altLang="en-US" sz="1400" dirty="0"/>
              <a:t>접근 권한 설정</a:t>
            </a:r>
            <a:endParaRPr kumimoji="1" lang="ko-Kore-KR" alt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45B01E-57D0-D2E0-8F0C-50AAF8E8BBD6}"/>
              </a:ext>
            </a:extLst>
          </p:cNvPr>
          <p:cNvSpPr txBox="1"/>
          <p:nvPr/>
        </p:nvSpPr>
        <p:spPr>
          <a:xfrm>
            <a:off x="4780996" y="3679548"/>
            <a:ext cx="159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1400" dirty="0"/>
              <a:t>S3 </a:t>
            </a:r>
            <a:r>
              <a:rPr kumimoji="1" lang="en-US" altLang="ko-KR" sz="1400" dirty="0">
                <a:sym typeface="Wingdings" pitchFamily="2" charset="2"/>
              </a:rPr>
              <a:t> Snowflake</a:t>
            </a:r>
          </a:p>
          <a:p>
            <a:pPr algn="ctr"/>
            <a:r>
              <a:rPr kumimoji="1" lang="ko-KR" altLang="en-US" sz="1400" dirty="0" err="1">
                <a:sym typeface="Wingdings" pitchFamily="2" charset="2"/>
              </a:rPr>
              <a:t>벌크</a:t>
            </a:r>
            <a:r>
              <a:rPr kumimoji="1" lang="ko-KR" altLang="en-US" sz="1400" dirty="0">
                <a:sym typeface="Wingdings" pitchFamily="2" charset="2"/>
              </a:rPr>
              <a:t> 업데이트</a:t>
            </a:r>
            <a:endParaRPr kumimoji="1" lang="ko-Kore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91654-31A2-9A47-BC2E-F55003BAD70B}"/>
              </a:ext>
            </a:extLst>
          </p:cNvPr>
          <p:cNvSpPr txBox="1"/>
          <p:nvPr/>
        </p:nvSpPr>
        <p:spPr>
          <a:xfrm>
            <a:off x="7922147" y="3696940"/>
            <a:ext cx="159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분석 데이터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시각화</a:t>
            </a:r>
            <a:endParaRPr kumimoji="1" lang="ko-Kore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4D487-F057-9775-6CF3-13C67F82B49E}"/>
              </a:ext>
            </a:extLst>
          </p:cNvPr>
          <p:cNvSpPr txBox="1"/>
          <p:nvPr/>
        </p:nvSpPr>
        <p:spPr>
          <a:xfrm>
            <a:off x="10103178" y="4423995"/>
            <a:ext cx="1598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400" dirty="0"/>
              <a:t>부서별</a:t>
            </a:r>
            <a:endParaRPr kumimoji="1" lang="en-US" altLang="ko-KR" sz="1400" dirty="0"/>
          </a:p>
          <a:p>
            <a:pPr algn="ctr"/>
            <a:r>
              <a:rPr kumimoji="1" lang="ko-KR" altLang="en-US" sz="1400" dirty="0"/>
              <a:t>대시보드 구성</a:t>
            </a:r>
            <a:endParaRPr kumimoji="1" lang="ko-Kore-KR" altLang="en-US" sz="1400" dirty="0"/>
          </a:p>
        </p:txBody>
      </p:sp>
      <p:pic>
        <p:nvPicPr>
          <p:cNvPr id="21" name="그림 20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77E670A2-A31C-9D96-3128-4E1C9483A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50" y="2655230"/>
            <a:ext cx="1547538" cy="154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971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DF457-0479-C959-DCDF-F7609FA31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079" y="2103437"/>
            <a:ext cx="10515600" cy="1325563"/>
          </a:xfrm>
        </p:spPr>
        <p:txBody>
          <a:bodyPr>
            <a:noAutofit/>
          </a:bodyPr>
          <a:lstStyle/>
          <a:p>
            <a:r>
              <a:rPr lang="ko-KR" altLang="en-US" sz="12000" dirty="0"/>
              <a:t>마케팅 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EE0EFC-0D78-74B5-5B31-315A59125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6618"/>
            <a:ext cx="10515600" cy="1542607"/>
          </a:xfrm>
        </p:spPr>
        <p:txBody>
          <a:bodyPr/>
          <a:lstStyle/>
          <a:p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목적 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고객을 이해하고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 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제품 또는 서비스를 효과적으로 홍보할 방법을 연구하여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,</a:t>
            </a:r>
            <a:r>
              <a:rPr lang="ko-KR" altLang="en-US" b="0" i="0" dirty="0">
                <a:solidFill>
                  <a:srgbClr val="374151"/>
                </a:solidFill>
                <a:effectLst/>
                <a:latin typeface="Söhne"/>
              </a:rPr>
              <a:t> 고객 획득과 유지를 도모한다</a:t>
            </a:r>
            <a:r>
              <a:rPr lang="en-US" altLang="ko-KR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88127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마케팅팀</a:t>
            </a:r>
            <a:r>
              <a:rPr lang="en-US" altLang="ko-KR" sz="3000" dirty="0"/>
              <a:t>-1. </a:t>
            </a:r>
            <a:r>
              <a:rPr lang="ko-KR" altLang="en-US" sz="3000" dirty="0"/>
              <a:t>상품페이지 사진 </a:t>
            </a:r>
            <a:r>
              <a:rPr lang="ko-KR" altLang="en-US" sz="3000" dirty="0" err="1"/>
              <a:t>갯수에</a:t>
            </a:r>
            <a:r>
              <a:rPr lang="ko-KR" altLang="en-US" sz="3000" dirty="0"/>
              <a:t> 따른 판매량의 관계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6" y="5208943"/>
            <a:ext cx="993140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사진 </a:t>
            </a:r>
            <a:r>
              <a:rPr lang="ko-KR" altLang="en-US" sz="1700" dirty="0">
                <a:latin typeface="Inter" panose="020B0502030000000004" pitchFamily="34" charset="0"/>
              </a:rPr>
              <a:t>개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수가 작을수록 판매량이 높았고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, 5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장 이내 대부분의 판매량이 몰렸다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.</a:t>
            </a:r>
          </a:p>
          <a:p>
            <a:pPr algn="l"/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700" b="0" i="0" dirty="0">
                <a:effectLst/>
                <a:latin typeface="Inter" panose="020B0502030000000004" pitchFamily="34" charset="0"/>
              </a:rPr>
              <a:t>2.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이는 판매 페이지의 너무 스크롤이 길 경우 고객이 이탈하는 지점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,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시기가 많아질 수 있음을 뜻한다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.</a:t>
            </a:r>
          </a:p>
        </p:txBody>
      </p:sp>
      <p:pic>
        <p:nvPicPr>
          <p:cNvPr id="8" name="내용 개체 틀 7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46179EF8-8826-2577-6B31-85421C384B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68" b="24723"/>
          <a:stretch/>
        </p:blipFill>
        <p:spPr>
          <a:xfrm>
            <a:off x="5410201" y="1094235"/>
            <a:ext cx="5153828" cy="435007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F8A22F-FA1B-F2AC-1DE4-C1FB130FE4EC}"/>
              </a:ext>
            </a:extLst>
          </p:cNvPr>
          <p:cNvSpPr txBox="1"/>
          <p:nvPr/>
        </p:nvSpPr>
        <p:spPr>
          <a:xfrm>
            <a:off x="838197" y="1695630"/>
            <a:ext cx="4572004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사진 수</a:t>
            </a:r>
            <a:r>
              <a:rPr lang="en-US" altLang="ko-KR" sz="1700" dirty="0"/>
              <a:t>-</a:t>
            </a:r>
            <a:r>
              <a:rPr lang="ko-KR" altLang="en-US" sz="1700" dirty="0"/>
              <a:t>판매량</a:t>
            </a:r>
            <a:r>
              <a:rPr lang="en-US" altLang="ko-KR" sz="1700" dirty="0"/>
              <a:t> </a:t>
            </a:r>
            <a:r>
              <a:rPr lang="ko-KR" altLang="en-US" sz="1700" dirty="0"/>
              <a:t>데이터를 활용해서</a:t>
            </a:r>
            <a:r>
              <a:rPr lang="en-US" altLang="ko-KR" sz="1700" dirty="0"/>
              <a:t>, </a:t>
            </a:r>
            <a:r>
              <a:rPr lang="ko-KR" altLang="en-US" sz="1700" dirty="0"/>
              <a:t>상품 페이지의 적당한 사진 수는 몇 장인지 판단</a:t>
            </a:r>
            <a:r>
              <a:rPr lang="en-US" altLang="ko-KR" sz="1700" dirty="0"/>
              <a:t>.</a:t>
            </a:r>
            <a:br>
              <a:rPr lang="en-US" altLang="ko-KR" sz="1700" dirty="0"/>
            </a:br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은 정상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환불</a:t>
            </a:r>
            <a:r>
              <a:rPr lang="en-US" altLang="ko-KR" sz="1700" dirty="0"/>
              <a:t>, </a:t>
            </a:r>
            <a:r>
              <a:rPr lang="ko-KR" altLang="en-US" sz="1700" dirty="0" err="1"/>
              <a:t>미도착</a:t>
            </a:r>
            <a:r>
              <a:rPr lang="ko-KR" altLang="en-US" sz="1700" dirty="0"/>
              <a:t> 제외</a:t>
            </a:r>
            <a:r>
              <a:rPr lang="en-US" altLang="ko-KR" sz="1700" dirty="0"/>
              <a:t>)</a:t>
            </a:r>
            <a:r>
              <a:rPr lang="ko-KR" altLang="en-US" sz="1700" dirty="0"/>
              <a:t>을 알 수 있어</a:t>
            </a:r>
            <a:r>
              <a:rPr lang="en-US" altLang="ko-KR" sz="1700" dirty="0"/>
              <a:t>, </a:t>
            </a:r>
            <a:r>
              <a:rPr lang="ko-KR" altLang="en-US" sz="1700" dirty="0"/>
              <a:t>협조 요청했고 이 테이블을 활용해서 제작</a:t>
            </a:r>
          </a:p>
          <a:p>
            <a:endParaRPr lang="ko-KR" altLang="en-US" sz="1700" dirty="0"/>
          </a:p>
        </p:txBody>
      </p:sp>
    </p:spTree>
    <p:extLst>
      <p:ext uri="{BB962C8B-B14F-4D97-AF65-F5344CB8AC3E}">
        <p14:creationId xmlns:p14="http://schemas.microsoft.com/office/powerpoint/2010/main" val="3777470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3678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마케팅팀</a:t>
            </a:r>
            <a:r>
              <a:rPr lang="en-US" altLang="ko-KR" sz="3000" dirty="0"/>
              <a:t>-2. </a:t>
            </a:r>
            <a:r>
              <a:rPr lang="ko-KR" altLang="en-US" sz="3000" dirty="0"/>
              <a:t>상품페이지 설명 길이와</a:t>
            </a:r>
            <a:r>
              <a:rPr lang="en-US" altLang="ko-KR" sz="3000" dirty="0"/>
              <a:t> </a:t>
            </a:r>
            <a:r>
              <a:rPr lang="ko-KR" altLang="en-US" sz="3000" dirty="0"/>
              <a:t>판매량의 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ACB6D-2382-A92B-8449-09EB2A61E891}"/>
              </a:ext>
            </a:extLst>
          </p:cNvPr>
          <p:cNvSpPr txBox="1"/>
          <p:nvPr/>
        </p:nvSpPr>
        <p:spPr>
          <a:xfrm>
            <a:off x="838198" y="1464894"/>
            <a:ext cx="4067434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기획의도 </a:t>
            </a:r>
            <a:r>
              <a:rPr lang="en-US" altLang="ko-KR" sz="1700" dirty="0"/>
              <a:t>: </a:t>
            </a:r>
            <a:r>
              <a:rPr lang="ko-KR" altLang="en-US" sz="1700" dirty="0"/>
              <a:t>글자수 </a:t>
            </a:r>
            <a:r>
              <a:rPr lang="en-US" altLang="ko-KR" sz="1700" dirty="0"/>
              <a:t>–</a:t>
            </a:r>
            <a:r>
              <a:rPr lang="ko-KR" altLang="en-US" sz="1700" dirty="0"/>
              <a:t>판매량 데이터를 이용</a:t>
            </a:r>
            <a:r>
              <a:rPr lang="en-US" altLang="ko-KR" sz="1700" dirty="0"/>
              <a:t>, </a:t>
            </a:r>
            <a:r>
              <a:rPr lang="ko-KR" altLang="en-US" sz="1700" dirty="0"/>
              <a:t>상품페이지 적절한 설명 길이가 어느정도 인지 판단</a:t>
            </a:r>
            <a:r>
              <a:rPr lang="en-US" altLang="ko-KR" sz="1700" dirty="0"/>
              <a:t>.</a:t>
            </a:r>
          </a:p>
          <a:p>
            <a:endParaRPr lang="en-US" altLang="ko-KR" sz="1700" dirty="0"/>
          </a:p>
          <a:p>
            <a:r>
              <a:rPr lang="ko-KR" altLang="en-US" sz="1700" dirty="0"/>
              <a:t>협조요청 </a:t>
            </a:r>
            <a:r>
              <a:rPr lang="en-US" altLang="ko-KR" sz="1700" dirty="0"/>
              <a:t>: </a:t>
            </a:r>
            <a:r>
              <a:rPr lang="ko-KR" altLang="en-US" sz="1700" dirty="0"/>
              <a:t>경영부서의 </a:t>
            </a:r>
            <a:r>
              <a:rPr lang="en-US" altLang="ko-KR" sz="1700" dirty="0" err="1"/>
              <a:t>real_order_data</a:t>
            </a:r>
            <a:r>
              <a:rPr lang="ko-KR" altLang="en-US" sz="1700" dirty="0"/>
              <a:t>은 정상 판매량</a:t>
            </a:r>
            <a:r>
              <a:rPr lang="en-US" altLang="ko-KR" sz="1700" dirty="0"/>
              <a:t>(</a:t>
            </a:r>
            <a:r>
              <a:rPr lang="ko-KR" altLang="en-US" sz="1700" dirty="0"/>
              <a:t>환불</a:t>
            </a:r>
            <a:r>
              <a:rPr lang="en-US" altLang="ko-KR" sz="1700" dirty="0"/>
              <a:t>, </a:t>
            </a:r>
            <a:r>
              <a:rPr lang="ko-KR" altLang="en-US" sz="1700" dirty="0"/>
              <a:t>미 도착 제외</a:t>
            </a:r>
            <a:r>
              <a:rPr lang="en-US" altLang="ko-KR" sz="1700" dirty="0"/>
              <a:t>)</a:t>
            </a:r>
            <a:r>
              <a:rPr lang="ko-KR" altLang="en-US" sz="1700" dirty="0"/>
              <a:t>을 알 수 있어</a:t>
            </a:r>
            <a:r>
              <a:rPr lang="en-US" altLang="ko-KR" sz="1700" dirty="0"/>
              <a:t>, </a:t>
            </a:r>
            <a:r>
              <a:rPr lang="ko-KR" altLang="en-US" sz="1700" dirty="0"/>
              <a:t>협조 요청했고 이 테이블을 활용해서 제작</a:t>
            </a:r>
          </a:p>
          <a:p>
            <a:endParaRPr lang="ko-KR" altLang="en-US" sz="15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8" y="5200213"/>
            <a:ext cx="929047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1700" dirty="0"/>
              <a:t>결론 </a:t>
            </a:r>
            <a:r>
              <a:rPr lang="en-US" altLang="ko-KR" sz="1700" dirty="0"/>
              <a:t>: </a:t>
            </a:r>
            <a:br>
              <a:rPr lang="en-US" altLang="ko-KR" sz="1700" dirty="0"/>
            </a:br>
            <a:r>
              <a:rPr lang="en-US" altLang="ko-KR" sz="1700" dirty="0"/>
              <a:t>1. 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대부분 글자수 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0~1000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자 이내에 판매량이 몰렸다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.</a:t>
            </a:r>
            <a:br>
              <a:rPr lang="en-US" altLang="ko-KR" sz="1700" b="0" i="0" dirty="0">
                <a:effectLst/>
                <a:latin typeface="Inter" panose="020B0502030000000004" pitchFamily="34" charset="0"/>
              </a:rPr>
            </a:br>
            <a:endParaRPr lang="en-US" altLang="ko-KR" sz="1700" b="0" i="0" dirty="0">
              <a:effectLst/>
              <a:latin typeface="Inter" panose="020B0502030000000004" pitchFamily="34" charset="0"/>
            </a:endParaRPr>
          </a:p>
          <a:p>
            <a:pPr algn="l"/>
            <a:r>
              <a:rPr lang="en-US" altLang="ko-KR" sz="1700" dirty="0">
                <a:latin typeface="Inter" panose="020B0502030000000004" pitchFamily="34" charset="0"/>
              </a:rPr>
              <a:t>2.</a:t>
            </a:r>
            <a:r>
              <a:rPr lang="ko-KR" altLang="en-US" sz="1700" b="0" i="0" dirty="0">
                <a:effectLst/>
                <a:latin typeface="Inter" panose="020B0502030000000004" pitchFamily="34" charset="0"/>
              </a:rPr>
              <a:t>구매자들은 간결한 설명을 선호 했다</a:t>
            </a:r>
            <a:r>
              <a:rPr lang="en-US" altLang="ko-KR" sz="1700" b="0" i="0" dirty="0">
                <a:effectLst/>
                <a:latin typeface="Inter" panose="020B0502030000000004" pitchFamily="34" charset="0"/>
              </a:rPr>
              <a:t>.</a:t>
            </a:r>
          </a:p>
        </p:txBody>
      </p:sp>
      <p:pic>
        <p:nvPicPr>
          <p:cNvPr id="6" name="내용 개체 틀 5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910E4B4-18A8-D77F-2F43-833565A429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52" y="1167713"/>
            <a:ext cx="5076825" cy="3810000"/>
          </a:xfrm>
        </p:spPr>
      </p:pic>
    </p:spTree>
    <p:extLst>
      <p:ext uri="{BB962C8B-B14F-4D97-AF65-F5344CB8AC3E}">
        <p14:creationId xmlns:p14="http://schemas.microsoft.com/office/powerpoint/2010/main" val="19628047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F3C337-8D69-9B43-02F6-4469B6981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67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000" dirty="0"/>
              <a:t>마케팅팀</a:t>
            </a:r>
            <a:r>
              <a:rPr lang="en-US" altLang="ko-KR" sz="3000" dirty="0"/>
              <a:t>-3. </a:t>
            </a:r>
            <a:r>
              <a:rPr lang="ko-KR" altLang="en-US" sz="3000" dirty="0"/>
              <a:t>시간에 따른 리뷰증가와</a:t>
            </a:r>
            <a:r>
              <a:rPr lang="en-US" altLang="ko-KR" sz="3000" dirty="0"/>
              <a:t>, </a:t>
            </a:r>
            <a:r>
              <a:rPr lang="ko-KR" altLang="en-US" sz="3000" dirty="0"/>
              <a:t>판매량의 관계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1ACB6D-2382-A92B-8449-09EB2A61E891}"/>
              </a:ext>
            </a:extLst>
          </p:cNvPr>
          <p:cNvSpPr txBox="1"/>
          <p:nvPr/>
        </p:nvSpPr>
        <p:spPr>
          <a:xfrm>
            <a:off x="838198" y="1063927"/>
            <a:ext cx="97577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기획의도 </a:t>
            </a:r>
            <a:r>
              <a:rPr lang="en-US" altLang="ko-KR" sz="1400" dirty="0"/>
              <a:t>: </a:t>
            </a:r>
            <a:r>
              <a:rPr lang="ko-KR" altLang="en-US" sz="1400" dirty="0"/>
              <a:t>리뷰 증가가 판매량에 유의미한 영향을 미치는지 판단 후</a:t>
            </a:r>
            <a:r>
              <a:rPr lang="en-US" altLang="ko-KR" sz="1400" dirty="0"/>
              <a:t>,</a:t>
            </a:r>
            <a:r>
              <a:rPr lang="ko-KR" altLang="en-US" sz="1400" dirty="0"/>
              <a:t> 리뷰 마케팅 전략을 활용할 수 있다</a:t>
            </a:r>
            <a:r>
              <a:rPr lang="en-US" altLang="ko-KR" sz="1400" dirty="0"/>
              <a:t>.</a:t>
            </a:r>
          </a:p>
          <a:p>
            <a:endParaRPr lang="en-US" altLang="ko-KR" sz="1400" dirty="0"/>
          </a:p>
          <a:p>
            <a:r>
              <a:rPr lang="ko-KR" altLang="en-US" sz="1400" dirty="0"/>
              <a:t>협조요청 </a:t>
            </a:r>
            <a:r>
              <a:rPr lang="en-US" altLang="ko-KR" sz="1400" dirty="0"/>
              <a:t>: </a:t>
            </a:r>
            <a:r>
              <a:rPr lang="ko-KR" altLang="en-US" sz="1400" dirty="0"/>
              <a:t>경영부서의 </a:t>
            </a:r>
            <a:r>
              <a:rPr lang="en-US" altLang="ko-KR" sz="1400" dirty="0" err="1"/>
              <a:t>real_order_data</a:t>
            </a:r>
            <a:r>
              <a:rPr lang="ko-KR" altLang="en-US" sz="1400" dirty="0"/>
              <a:t>은 정상 판매량</a:t>
            </a:r>
            <a:r>
              <a:rPr lang="en-US" altLang="ko-KR" sz="1400" dirty="0"/>
              <a:t>(</a:t>
            </a:r>
            <a:r>
              <a:rPr lang="ko-KR" altLang="en-US" sz="1400" dirty="0"/>
              <a:t>환불</a:t>
            </a:r>
            <a:r>
              <a:rPr lang="en-US" altLang="ko-KR" sz="1400" dirty="0"/>
              <a:t>, </a:t>
            </a:r>
            <a:r>
              <a:rPr lang="ko-KR" altLang="en-US" sz="1400" dirty="0"/>
              <a:t>미 도착 제외</a:t>
            </a:r>
            <a:r>
              <a:rPr lang="en-US" altLang="ko-KR" sz="1400" dirty="0"/>
              <a:t>)</a:t>
            </a:r>
            <a:r>
              <a:rPr lang="ko-KR" altLang="en-US" sz="1400" dirty="0"/>
              <a:t>을 알 수 있어</a:t>
            </a:r>
            <a:r>
              <a:rPr lang="en-US" altLang="ko-KR" sz="1400" dirty="0"/>
              <a:t>, </a:t>
            </a:r>
            <a:r>
              <a:rPr lang="ko-KR" altLang="en-US" sz="1400" dirty="0"/>
              <a:t>이 테이블을 활용해서 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BC3F15-C8A0-3EF4-4356-3F64D1DDD2E4}"/>
              </a:ext>
            </a:extLst>
          </p:cNvPr>
          <p:cNvSpPr txBox="1"/>
          <p:nvPr/>
        </p:nvSpPr>
        <p:spPr>
          <a:xfrm>
            <a:off x="838198" y="4946900"/>
            <a:ext cx="7799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결론 </a:t>
            </a:r>
            <a:r>
              <a:rPr lang="en-US" altLang="ko-KR" sz="1400" dirty="0"/>
              <a:t>: </a:t>
            </a:r>
            <a:br>
              <a:rPr lang="en-US" altLang="ko-KR" sz="1400" dirty="0"/>
            </a:br>
            <a:r>
              <a:rPr lang="en-US" altLang="ko-KR" sz="1400" dirty="0"/>
              <a:t>1. </a:t>
            </a:r>
            <a:r>
              <a:rPr lang="en-US" altLang="ko-KR" sz="1400" dirty="0">
                <a:highlight>
                  <a:srgbClr val="00FFFF"/>
                </a:highlight>
              </a:rPr>
              <a:t>X(</a:t>
            </a:r>
            <a:r>
              <a:rPr lang="ko-KR" altLang="en-US" sz="1400" dirty="0">
                <a:highlight>
                  <a:srgbClr val="00FFFF"/>
                </a:highlight>
              </a:rPr>
              <a:t>시간</a:t>
            </a:r>
            <a:r>
              <a:rPr lang="en-US" altLang="ko-KR" sz="1400" dirty="0">
                <a:highlight>
                  <a:srgbClr val="00FFFF"/>
                </a:highlight>
              </a:rPr>
              <a:t>)</a:t>
            </a:r>
            <a:r>
              <a:rPr lang="ko-KR" altLang="en-US" sz="1400" dirty="0"/>
              <a:t>에 따른 </a:t>
            </a:r>
            <a:r>
              <a:rPr lang="en-US" altLang="ko-KR" sz="1400" dirty="0">
                <a:highlight>
                  <a:srgbClr val="FFFF00"/>
                </a:highlight>
              </a:rPr>
              <a:t>Y(</a:t>
            </a:r>
            <a:r>
              <a:rPr lang="ko-KR" altLang="en-US" sz="1400" dirty="0">
                <a:highlight>
                  <a:srgbClr val="FFFF00"/>
                </a:highlight>
              </a:rPr>
              <a:t>누적리뷰</a:t>
            </a:r>
            <a:r>
              <a:rPr lang="en-US" altLang="ko-KR" sz="1400" dirty="0">
                <a:highlight>
                  <a:srgbClr val="FFFF00"/>
                </a:highlight>
              </a:rPr>
              <a:t>,</a:t>
            </a:r>
            <a:r>
              <a:rPr lang="ko-KR" altLang="en-US" sz="1400" dirty="0">
                <a:highlight>
                  <a:srgbClr val="FFFF00"/>
                </a:highlight>
              </a:rPr>
              <a:t>누적판매량</a:t>
            </a:r>
            <a:r>
              <a:rPr lang="en-US" altLang="ko-KR" sz="1400" dirty="0">
                <a:highlight>
                  <a:srgbClr val="FFFF00"/>
                </a:highlight>
              </a:rPr>
              <a:t>) </a:t>
            </a:r>
            <a:r>
              <a:rPr lang="ko-KR" altLang="en-US" sz="1400" dirty="0"/>
              <a:t>현재 보유 데이터로는</a:t>
            </a:r>
            <a:r>
              <a:rPr lang="en-US" altLang="ko-KR" sz="1400" dirty="0"/>
              <a:t>,</a:t>
            </a:r>
            <a:r>
              <a:rPr lang="ko-KR" altLang="en-US" sz="1400" dirty="0"/>
              <a:t> 리뷰 수 증가가 선행해서 </a:t>
            </a:r>
            <a:br>
              <a:rPr lang="en-US" altLang="ko-KR" sz="1400" dirty="0"/>
            </a:br>
            <a:r>
              <a:rPr lang="ko-KR" altLang="en-US" sz="1400" dirty="0"/>
              <a:t>판매량이 증가에 영향을 끼친다는 명확한 상관 관계를 알 수 없다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dirty="0"/>
              <a:t>2. </a:t>
            </a:r>
            <a:r>
              <a:rPr lang="ko-KR" altLang="en-US" sz="1400" dirty="0"/>
              <a:t>특이점으로 첫 상승까지 </a:t>
            </a:r>
            <a:r>
              <a:rPr lang="en-US" altLang="ko-KR" sz="1400" dirty="0"/>
              <a:t>3</a:t>
            </a:r>
            <a:r>
              <a:rPr lang="ko-KR" altLang="en-US" sz="1400" dirty="0"/>
              <a:t>개월이 걸렸는데</a:t>
            </a:r>
            <a:r>
              <a:rPr lang="en-US" altLang="ko-KR" sz="1400" dirty="0"/>
              <a:t>, </a:t>
            </a:r>
            <a:r>
              <a:rPr lang="ko-KR" altLang="en-US" sz="1400" dirty="0"/>
              <a:t>판매량이 </a:t>
            </a:r>
            <a:r>
              <a:rPr lang="en-US" altLang="ko-KR" sz="1400" dirty="0"/>
              <a:t>20</a:t>
            </a:r>
            <a:r>
              <a:rPr lang="ko-KR" altLang="en-US" sz="1400" dirty="0"/>
              <a:t>개 미만으로 극히 미미했다는 점이다</a:t>
            </a:r>
            <a:r>
              <a:rPr lang="en-US" altLang="ko-KR" sz="1400" dirty="0"/>
              <a:t>. </a:t>
            </a:r>
            <a:r>
              <a:rPr lang="ko-KR" altLang="en-US" sz="1400" dirty="0"/>
              <a:t>특이점 발생 알고리즘의 원리를 파악하기 위해 추가 데이터가 필요하다</a:t>
            </a:r>
            <a:r>
              <a:rPr lang="en-US" altLang="ko-KR" sz="1400" dirty="0"/>
              <a:t>. </a:t>
            </a:r>
            <a:br>
              <a:rPr lang="en-US" altLang="ko-KR" sz="1400" dirty="0"/>
            </a:br>
            <a:endParaRPr lang="en-US" altLang="ko-KR" sz="1400" dirty="0"/>
          </a:p>
          <a:p>
            <a:r>
              <a:rPr lang="en-US" altLang="ko-KR" sz="1400" dirty="0"/>
              <a:t>3. </a:t>
            </a:r>
            <a:r>
              <a:rPr lang="ko-KR" altLang="en-US" sz="1400" dirty="0"/>
              <a:t>특이점 판단을 위한 유입페이지</a:t>
            </a:r>
            <a:r>
              <a:rPr lang="en-US" altLang="ko-KR" sz="1400" dirty="0"/>
              <a:t>, </a:t>
            </a:r>
            <a:r>
              <a:rPr lang="ko-KR" altLang="en-US" sz="1400" dirty="0"/>
              <a:t>사용자행동 데이터를 기존 </a:t>
            </a:r>
            <a:r>
              <a:rPr lang="en-US" altLang="ko-KR" sz="1400" dirty="0" err="1"/>
              <a:t>db</a:t>
            </a:r>
            <a:r>
              <a:rPr lang="ko-KR" altLang="en-US" sz="1400" dirty="0"/>
              <a:t>에 추가할 필요가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10" name="그림 9" descr="텍스트, 라인, 그래프, 스크린샷이(가) 표시된 사진&#10;&#10;자동 생성된 설명">
            <a:extLst>
              <a:ext uri="{FF2B5EF4-FFF2-40B4-BE49-F238E27FC236}">
                <a16:creationId xmlns:a16="http://schemas.microsoft.com/office/drawing/2014/main" id="{90B9732B-18D7-42FC-2CAB-D9E6BB4DF6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" t="4538" r="1930" b="9646"/>
          <a:stretch/>
        </p:blipFill>
        <p:spPr>
          <a:xfrm>
            <a:off x="838198" y="2018033"/>
            <a:ext cx="7520898" cy="2821933"/>
          </a:xfrm>
          <a:prstGeom prst="rect">
            <a:avLst/>
          </a:prstGeom>
        </p:spPr>
      </p:pic>
      <p:sp>
        <p:nvSpPr>
          <p:cNvPr id="3" name="화살표: 아래쪽 2">
            <a:extLst>
              <a:ext uri="{FF2B5EF4-FFF2-40B4-BE49-F238E27FC236}">
                <a16:creationId xmlns:a16="http://schemas.microsoft.com/office/drawing/2014/main" id="{0BD04BFA-B633-4EE2-F966-43D3F21BAA1C}"/>
              </a:ext>
            </a:extLst>
          </p:cNvPr>
          <p:cNvSpPr/>
          <p:nvPr/>
        </p:nvSpPr>
        <p:spPr>
          <a:xfrm>
            <a:off x="3067664" y="3908322"/>
            <a:ext cx="141585" cy="30086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384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</TotalTime>
  <Words>2583</Words>
  <Application>Microsoft Office PowerPoint</Application>
  <PresentationFormat>와이드스크린</PresentationFormat>
  <Paragraphs>219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NotoSansKR</vt:lpstr>
      <vt:lpstr>Söhne</vt:lpstr>
      <vt:lpstr>맑은 고딕</vt:lpstr>
      <vt:lpstr>Arial</vt:lpstr>
      <vt:lpstr>Inter</vt:lpstr>
      <vt:lpstr>Office 테마</vt:lpstr>
      <vt:lpstr>E-Commerce 데이터 분석</vt:lpstr>
      <vt:lpstr>목차</vt:lpstr>
      <vt:lpstr>프로젝트 개요</vt:lpstr>
      <vt:lpstr>ERD</vt:lpstr>
      <vt:lpstr>시스템 구성</vt:lpstr>
      <vt:lpstr>마케팅 팀</vt:lpstr>
      <vt:lpstr>마케팅팀-1. 상품페이지 사진 갯수에 따른 판매량의 관계</vt:lpstr>
      <vt:lpstr>마케팅팀-2. 상품페이지 설명 길이와 판매량의 관계</vt:lpstr>
      <vt:lpstr>마케팅팀-3. 시간에 따른 리뷰증가와, 판매량의 관계</vt:lpstr>
      <vt:lpstr>마케팅팀-4. 고객 특성을 잘 파악하기위한 테이블 제작(ELT)</vt:lpstr>
      <vt:lpstr>고객만족 팀</vt:lpstr>
      <vt:lpstr>고객만족팀-1. 배송기간과 리뷰 점수 간의 관계</vt:lpstr>
      <vt:lpstr>고객만족팀-2. 신선식품의 배송기간과 리뷰 점수 간의 관계</vt:lpstr>
      <vt:lpstr>고객만족팀-3. 고객의 활성화 여부와 리뷰 점수의 관계</vt:lpstr>
      <vt:lpstr>고객만족팀-4. 비활성화 회원 리뷰 내용 분석</vt:lpstr>
      <vt:lpstr>고객만족팀-5. 리뷰 점수가 높은 상위 10개의 카테고리 파악</vt:lpstr>
      <vt:lpstr>물류팀</vt:lpstr>
      <vt:lpstr>물류팀-1. 배송비와 판매량 간의 관계</vt:lpstr>
      <vt:lpstr>물류팀-2. 배송비와 상품 무게 간의 관계</vt:lpstr>
      <vt:lpstr>물류팀-3. 고객 타입과 배송 도착시간의 관계</vt:lpstr>
      <vt:lpstr>물류팀-4. 구매 지역과 배송비 간의 관계</vt:lpstr>
      <vt:lpstr>물류팀-5. 구매 지역과 상품 카테고리 선호도 간의 관계</vt:lpstr>
      <vt:lpstr>경영팀</vt:lpstr>
      <vt:lpstr>경영지원팀-1. 상품 카테고리별 할부 개월 수</vt:lpstr>
      <vt:lpstr>경영지원팀-2. 블루오션 상품 카테고리 찾기</vt:lpstr>
      <vt:lpstr>경영지원팀-3. 지역별 선호 카테고리 분석</vt:lpstr>
      <vt:lpstr>경영지원팀-4. 고객 타입과 구매 금액 간의 관계</vt:lpstr>
      <vt:lpstr>협업-1. 경영지원팀  마케팅팀</vt:lpstr>
      <vt:lpstr>협업-2. 마케팅팀  물류/경영지원/고객만족팀</vt:lpstr>
      <vt:lpstr>협업-3. 물류팀  경영지원팀</vt:lpstr>
      <vt:lpstr>협업-3. 고객만족팀  물류팀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Ecommerce 분석</dc:title>
  <dc:creator>광현 박</dc:creator>
  <cp:lastModifiedBy>광현 박</cp:lastModifiedBy>
  <cp:revision>60</cp:revision>
  <dcterms:created xsi:type="dcterms:W3CDTF">2023-12-07T02:54:27Z</dcterms:created>
  <dcterms:modified xsi:type="dcterms:W3CDTF">2023-12-12T10:02:13Z</dcterms:modified>
</cp:coreProperties>
</file>